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</p:sldMasterIdLst>
  <p:notesMasterIdLst>
    <p:notesMasterId r:id="rId47"/>
  </p:notesMasterIdLst>
  <p:handoutMasterIdLst>
    <p:handoutMasterId r:id="rId48"/>
  </p:handoutMasterIdLst>
  <p:sldIdLst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70" r:id="rId14"/>
    <p:sldId id="271" r:id="rId15"/>
    <p:sldId id="272" r:id="rId16"/>
    <p:sldId id="305" r:id="rId17"/>
    <p:sldId id="273" r:id="rId18"/>
    <p:sldId id="275" r:id="rId19"/>
    <p:sldId id="274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6" r:id="rId37"/>
    <p:sldId id="295" r:id="rId38"/>
    <p:sldId id="297" r:id="rId39"/>
    <p:sldId id="298" r:id="rId40"/>
    <p:sldId id="299" r:id="rId41"/>
    <p:sldId id="301" r:id="rId42"/>
    <p:sldId id="307" r:id="rId43"/>
    <p:sldId id="308" r:id="rId44"/>
    <p:sldId id="302" r:id="rId45"/>
    <p:sldId id="304" r:id="rId4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34256"/>
    <a:srgbClr val="68C1D0"/>
    <a:srgbClr val="F19300"/>
    <a:srgbClr val="E4400B"/>
    <a:srgbClr val="EBE2BE"/>
    <a:srgbClr val="82CB9A"/>
    <a:srgbClr val="008389"/>
    <a:srgbClr val="1EA770"/>
    <a:srgbClr val="F3A9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>
        <p:scale>
          <a:sx n="108" d="100"/>
          <a:sy n="108" d="100"/>
        </p:scale>
        <p:origin x="-7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Population, </a:t>
            </a:r>
            <a:r>
              <a:rPr lang="en-US" dirty="0">
                <a:latin typeface="Arial" pitchFamily="34" charset="0"/>
                <a:cs typeface="Arial" pitchFamily="34" charset="0"/>
              </a:rPr>
              <a:t>adults 18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 65 (millions)</a:t>
            </a:r>
            <a:endParaRPr lang="en-US" dirty="0">
              <a:latin typeface="Arial" pitchFamily="34" charset="0"/>
              <a:cs typeface="Arial" pitchFamily="34" charset="0"/>
            </a:endParaRPr>
          </a:p>
        </c:rich>
      </c:tx>
      <c:layout/>
      <c:overlay val="0"/>
      <c:spPr>
        <a:noFill/>
      </c:spPr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 - adults 18 - 65</c:v>
                </c:pt>
              </c:strCache>
            </c:strRef>
          </c:tx>
          <c:dLbls>
            <c:dLbl>
              <c:idx val="0"/>
              <c:layout>
                <c:manualLayout>
                  <c:x val="-0.16870833333333332"/>
                  <c:y val="4.30068897637795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199885170603676E-2"/>
                  <c:y val="-1.4246801181102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6370751312335957"/>
                  <c:y val="-2.205462598425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Italy</c:v>
                </c:pt>
                <c:pt idx="1">
                  <c:v>Norway</c:v>
                </c:pt>
                <c:pt idx="2">
                  <c:v>Poland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24.3</c:v>
                </c:pt>
                <c:pt idx="1">
                  <c:v>1.5</c:v>
                </c:pt>
                <c:pt idx="2">
                  <c:v>20.100000000000001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  <c:spPr>
        <a:ln>
          <a:solidFill>
            <a:schemeClr val="accent1"/>
          </a:solidFill>
        </a:ln>
      </c:spPr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62C9B-E644-4C60-BBB2-E1AB3F2EE1D0}" type="datetimeFigureOut">
              <a:rPr lang="en-GB" smtClean="0"/>
              <a:t>23/01/2015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8A6C-E4CC-49BB-A695-A8FF9A496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951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B1B8F-8601-4D33-9FAF-D486AF47302F}" type="datetimeFigureOut">
              <a:rPr lang="nl-BE" smtClean="0"/>
              <a:t>23/01/2015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7BA95-15CC-442B-A3E8-5B23F0016C38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6119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5E53-B83A-44F3-9369-9CC4B7022C69}" type="slidenum">
              <a:rPr lang="nl-BE" smtClean="0">
                <a:solidFill>
                  <a:prstClr val="black"/>
                </a:solidFill>
              </a:rPr>
              <a:pPr/>
              <a:t>4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456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5E53-B83A-44F3-9369-9CC4B7022C69}" type="slidenum">
              <a:rPr lang="nl-BE" smtClean="0">
                <a:solidFill>
                  <a:prstClr val="black"/>
                </a:solidFill>
              </a:rPr>
              <a:pPr/>
              <a:t>15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59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5E53-B83A-44F3-9369-9CC4B7022C69}" type="slidenum">
              <a:rPr lang="nl-BE" smtClean="0">
                <a:solidFill>
                  <a:prstClr val="black"/>
                </a:solidFill>
              </a:rPr>
              <a:pPr/>
              <a:t>16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21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5E53-B83A-44F3-9369-9CC4B7022C69}" type="slidenum">
              <a:rPr lang="nl-BE" smtClean="0">
                <a:solidFill>
                  <a:prstClr val="black"/>
                </a:solidFill>
              </a:rPr>
              <a:pPr/>
              <a:t>17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2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5E53-B83A-44F3-9369-9CC4B7022C69}" type="slidenum">
              <a:rPr lang="nl-BE" smtClean="0">
                <a:solidFill>
                  <a:prstClr val="black"/>
                </a:solidFill>
              </a:rPr>
              <a:pPr/>
              <a:t>18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220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5E53-B83A-44F3-9369-9CC4B7022C69}" type="slidenum">
              <a:rPr lang="nl-BE" smtClean="0">
                <a:solidFill>
                  <a:prstClr val="black"/>
                </a:solidFill>
              </a:rPr>
              <a:pPr/>
              <a:t>19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89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5E53-B83A-44F3-9369-9CC4B7022C69}" type="slidenum">
              <a:rPr lang="nl-BE" smtClean="0">
                <a:solidFill>
                  <a:prstClr val="black"/>
                </a:solidFill>
              </a:rPr>
              <a:pPr/>
              <a:t>20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53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5E53-B83A-44F3-9369-9CC4B7022C69}" type="slidenum">
              <a:rPr lang="nl-BE" smtClean="0">
                <a:solidFill>
                  <a:prstClr val="black"/>
                </a:solidFill>
              </a:rPr>
              <a:pPr/>
              <a:t>21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2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5E53-B83A-44F3-9369-9CC4B7022C69}" type="slidenum">
              <a:rPr lang="nl-BE" smtClean="0">
                <a:solidFill>
                  <a:prstClr val="black"/>
                </a:solidFill>
              </a:rPr>
              <a:pPr/>
              <a:t>23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788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5E53-B83A-44F3-9369-9CC4B7022C69}" type="slidenum">
              <a:rPr lang="nl-BE" smtClean="0">
                <a:solidFill>
                  <a:prstClr val="black"/>
                </a:solidFill>
              </a:rPr>
              <a:pPr/>
              <a:t>24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827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5E53-B83A-44F3-9369-9CC4B7022C69}" type="slidenum">
              <a:rPr lang="nl-BE" smtClean="0">
                <a:solidFill>
                  <a:prstClr val="black"/>
                </a:solidFill>
              </a:rPr>
              <a:pPr/>
              <a:t>25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0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5E53-B83A-44F3-9369-9CC4B7022C69}" type="slidenum">
              <a:rPr lang="nl-BE" smtClean="0">
                <a:solidFill>
                  <a:prstClr val="black"/>
                </a:solidFill>
              </a:rPr>
              <a:pPr/>
              <a:t>5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686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5E53-B83A-44F3-9369-9CC4B7022C69}" type="slidenum">
              <a:rPr lang="nl-BE" smtClean="0">
                <a:solidFill>
                  <a:prstClr val="black"/>
                </a:solidFill>
              </a:rPr>
              <a:pPr/>
              <a:t>26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57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C5DDD-ACDE-439F-9292-3C025CCF3EA0}" type="slidenum">
              <a:rPr lang="nl-BE" smtClean="0">
                <a:solidFill>
                  <a:prstClr val="black"/>
                </a:solidFill>
              </a:rPr>
              <a:pPr/>
              <a:t>27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71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5E53-B83A-44F3-9369-9CC4B7022C69}" type="slidenum">
              <a:rPr lang="nl-BE" smtClean="0">
                <a:solidFill>
                  <a:prstClr val="black"/>
                </a:solidFill>
              </a:rPr>
              <a:pPr/>
              <a:t>28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202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5E53-B83A-44F3-9369-9CC4B7022C69}" type="slidenum">
              <a:rPr lang="nl-BE" smtClean="0">
                <a:solidFill>
                  <a:prstClr val="black"/>
                </a:solidFill>
              </a:rPr>
              <a:pPr/>
              <a:t>31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14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5E53-B83A-44F3-9369-9CC4B7022C69}" type="slidenum">
              <a:rPr lang="nl-BE" smtClean="0">
                <a:solidFill>
                  <a:prstClr val="black"/>
                </a:solidFill>
              </a:rPr>
              <a:pPr/>
              <a:t>32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710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5E53-B83A-44F3-9369-9CC4B7022C69}" type="slidenum">
              <a:rPr lang="nl-BE" smtClean="0">
                <a:solidFill>
                  <a:prstClr val="black"/>
                </a:solidFill>
              </a:rPr>
              <a:pPr/>
              <a:t>33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9610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5E53-B83A-44F3-9369-9CC4B7022C69}" type="slidenum">
              <a:rPr lang="nl-BE" smtClean="0">
                <a:solidFill>
                  <a:prstClr val="black"/>
                </a:solidFill>
              </a:rPr>
              <a:pPr/>
              <a:t>35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631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5E53-B83A-44F3-9369-9CC4B7022C69}" type="slidenum">
              <a:rPr lang="nl-BE" smtClean="0">
                <a:solidFill>
                  <a:prstClr val="black"/>
                </a:solidFill>
              </a:rPr>
              <a:pPr/>
              <a:t>36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988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5E53-B83A-44F3-9369-9CC4B7022C69}" type="slidenum">
              <a:rPr lang="nl-BE" smtClean="0">
                <a:solidFill>
                  <a:prstClr val="black"/>
                </a:solidFill>
              </a:rPr>
              <a:pPr/>
              <a:t>38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349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5E53-B83A-44F3-9369-9CC4B7022C69}" type="slidenum">
              <a:rPr lang="nl-BE" smtClean="0">
                <a:solidFill>
                  <a:prstClr val="black"/>
                </a:solidFill>
              </a:rPr>
              <a:pPr/>
              <a:t>39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25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5E53-B83A-44F3-9369-9CC4B7022C69}" type="slidenum">
              <a:rPr lang="nl-BE" smtClean="0">
                <a:solidFill>
                  <a:prstClr val="black"/>
                </a:solidFill>
              </a:rPr>
              <a:pPr/>
              <a:t>7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625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5E53-B83A-44F3-9369-9CC4B7022C69}" type="slidenum">
              <a:rPr lang="nl-BE" smtClean="0">
                <a:solidFill>
                  <a:prstClr val="black"/>
                </a:solidFill>
              </a:rPr>
              <a:pPr/>
              <a:t>40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27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5E53-B83A-44F3-9369-9CC4B7022C69}" type="slidenum">
              <a:rPr lang="nl-BE" smtClean="0">
                <a:solidFill>
                  <a:prstClr val="black"/>
                </a:solidFill>
              </a:rPr>
              <a:pPr/>
              <a:t>41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983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5E53-B83A-44F3-9369-9CC4B7022C69}" type="slidenum">
              <a:rPr lang="nl-BE" smtClean="0">
                <a:solidFill>
                  <a:prstClr val="black"/>
                </a:solidFill>
              </a:rPr>
              <a:pPr/>
              <a:t>42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94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5E53-B83A-44F3-9369-9CC4B7022C69}" type="slidenum">
              <a:rPr lang="nl-BE" smtClean="0">
                <a:solidFill>
                  <a:prstClr val="black"/>
                </a:solidFill>
              </a:rPr>
              <a:pPr/>
              <a:t>8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15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5E53-B83A-44F3-9369-9CC4B7022C69}" type="slidenum">
              <a:rPr lang="nl-BE" smtClean="0">
                <a:solidFill>
                  <a:prstClr val="black"/>
                </a:solidFill>
              </a:rPr>
              <a:pPr/>
              <a:t>10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37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5E53-B83A-44F3-9369-9CC4B7022C69}" type="slidenum">
              <a:rPr lang="nl-BE" smtClean="0">
                <a:solidFill>
                  <a:prstClr val="black"/>
                </a:solidFill>
              </a:rPr>
              <a:pPr/>
              <a:t>11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36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5E53-B83A-44F3-9369-9CC4B7022C69}" type="slidenum">
              <a:rPr lang="nl-BE" smtClean="0">
                <a:solidFill>
                  <a:prstClr val="black"/>
                </a:solidFill>
              </a:rPr>
              <a:pPr/>
              <a:t>12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940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5E53-B83A-44F3-9369-9CC4B7022C69}" type="slidenum">
              <a:rPr lang="nl-BE" smtClean="0">
                <a:solidFill>
                  <a:prstClr val="black"/>
                </a:solidFill>
              </a:rPr>
              <a:pPr/>
              <a:t>13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36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B5E53-B83A-44F3-9369-9CC4B7022C69}" type="slidenum">
              <a:rPr lang="nl-BE" smtClean="0">
                <a:solidFill>
                  <a:prstClr val="black"/>
                </a:solidFill>
              </a:rPr>
              <a:pPr/>
              <a:t>14</a:t>
            </a:fld>
            <a:endParaRPr lang="nl-B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2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encouragement&amp;source=images&amp;cd=&amp;cad=rja&amp;docid=_hXzIzlJFKkh1M&amp;tbnid=5uc_LlBZgzILoM:&amp;ved=0CAUQjRw&amp;url=http://dcdaybook.wordpress.com/2013/06/24/encouragement-at-work/&amp;ei=hfrwUdmgLsKS0AXHgoDIBQ&amp;bvm=bv.49784469,d.ZGU&amp;psig=AFQjCNHA7f_F0nUGKuu3qVjvfCUbTaZ5Dg&amp;ust=1374833463288381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4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6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72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407939" y="-7697"/>
            <a:ext cx="8743758" cy="6881091"/>
          </a:xfrm>
          <a:custGeom>
            <a:avLst/>
            <a:gdLst>
              <a:gd name="connsiteX0" fmla="*/ 0 w 8743758"/>
              <a:gd name="connsiteY0" fmla="*/ 6881091 h 6881091"/>
              <a:gd name="connsiteX1" fmla="*/ 5580303 w 8743758"/>
              <a:gd name="connsiteY1" fmla="*/ 0 h 6881091"/>
              <a:gd name="connsiteX2" fmla="*/ 8736061 w 8743758"/>
              <a:gd name="connsiteY2" fmla="*/ 0 h 6881091"/>
              <a:gd name="connsiteX3" fmla="*/ 8743758 w 8743758"/>
              <a:gd name="connsiteY3" fmla="*/ 1947333 h 6881091"/>
              <a:gd name="connsiteX4" fmla="*/ 4764425 w 8743758"/>
              <a:gd name="connsiteY4" fmla="*/ 6873394 h 6881091"/>
              <a:gd name="connsiteX5" fmla="*/ 0 w 8743758"/>
              <a:gd name="connsiteY5" fmla="*/ 6881091 h 688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3758" h="6881091">
                <a:moveTo>
                  <a:pt x="0" y="6881091"/>
                </a:moveTo>
                <a:lnTo>
                  <a:pt x="5580303" y="0"/>
                </a:lnTo>
                <a:lnTo>
                  <a:pt x="8736061" y="0"/>
                </a:lnTo>
                <a:cubicBezTo>
                  <a:pt x="8738627" y="649111"/>
                  <a:pt x="8741192" y="1298222"/>
                  <a:pt x="8743758" y="1947333"/>
                </a:cubicBezTo>
                <a:lnTo>
                  <a:pt x="4764425" y="6873394"/>
                </a:lnTo>
                <a:lnTo>
                  <a:pt x="0" y="6881091"/>
                </a:lnTo>
                <a:close/>
              </a:path>
            </a:pathLst>
          </a:cu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85391" y="6367543"/>
            <a:ext cx="44197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000" dirty="0" err="1">
                <a:solidFill>
                  <a:prstClr val="black"/>
                </a:solidFill>
                <a:latin typeface="Arial"/>
                <a:cs typeface="Arial"/>
              </a:rPr>
              <a:t>www.</a:t>
            </a:r>
            <a:r>
              <a:rPr lang="en-US" sz="1000" b="1" dirty="0" err="1">
                <a:solidFill>
                  <a:prstClr val="black"/>
                </a:solidFill>
                <a:latin typeface="Arial"/>
                <a:cs typeface="Arial"/>
              </a:rPr>
              <a:t>insites-consulting</a:t>
            </a:r>
            <a:r>
              <a:rPr lang="en-US" sz="1000" dirty="0" err="1">
                <a:solidFill>
                  <a:prstClr val="black"/>
                </a:solidFill>
                <a:latin typeface="Arial"/>
                <a:cs typeface="Arial"/>
              </a:rPr>
              <a:t>.com</a:t>
            </a:r>
            <a:endParaRPr lang="en-US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753639" y="2544719"/>
            <a:ext cx="5532252" cy="825821"/>
          </a:xfrm>
        </p:spPr>
        <p:txBody>
          <a:bodyPr/>
          <a:lstStyle>
            <a:lvl1pPr marL="0" indent="0">
              <a:buNone/>
              <a:defRPr sz="5000" b="1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1826908" y="3399568"/>
            <a:ext cx="1311578" cy="405683"/>
          </a:xfrm>
          <a:solidFill>
            <a:schemeClr val="tx1"/>
          </a:solidFill>
        </p:spPr>
        <p:txBody>
          <a:bodyPr wrap="none" tIns="0" bIns="36000" anchor="ctr" anchorCtr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262" y="219655"/>
            <a:ext cx="1041279" cy="112365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49942" y="4401172"/>
            <a:ext cx="5445125" cy="190800"/>
          </a:xfrm>
        </p:spPr>
        <p:txBody>
          <a:bodyPr tIns="0" bIns="0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nl-BE" dirty="0" smtClean="0"/>
              <a:t>Name client, function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49942" y="4601294"/>
            <a:ext cx="5445125" cy="190800"/>
          </a:xfrm>
        </p:spPr>
        <p:txBody>
          <a:bodyPr tIns="0" bIns="0">
            <a:normAutofit/>
          </a:bodyPr>
          <a:lstStyle>
            <a:lvl1pPr marL="0" indent="0">
              <a:buNone/>
              <a:defRPr sz="900" b="0"/>
            </a:lvl1pPr>
          </a:lstStyle>
          <a:p>
            <a:pPr lvl="0"/>
            <a:r>
              <a:rPr lang="nl-BE" dirty="0" smtClean="0"/>
              <a:t>M +XX XXX XX XX </a:t>
            </a:r>
            <a:r>
              <a:rPr lang="en-US" sz="1200" dirty="0" smtClean="0">
                <a:latin typeface="Arial"/>
                <a:cs typeface="Arial"/>
              </a:rPr>
              <a:t>|</a:t>
            </a:r>
            <a:r>
              <a:rPr lang="nl-BE" dirty="0" smtClean="0"/>
              <a:t> M +XX XXX XX XX </a:t>
            </a:r>
            <a:r>
              <a:rPr lang="en-US" sz="1200" dirty="0" smtClean="0">
                <a:latin typeface="Arial"/>
                <a:cs typeface="Arial"/>
              </a:rPr>
              <a:t>|</a:t>
            </a:r>
            <a:r>
              <a:rPr lang="nl-BE" dirty="0" smtClean="0"/>
              <a:t> E-mail </a:t>
            </a:r>
            <a:endParaRPr lang="nl-BE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49943" y="4978446"/>
            <a:ext cx="5445125" cy="190800"/>
          </a:xfrm>
        </p:spPr>
        <p:txBody>
          <a:bodyPr tIns="0" bIns="0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nl-BE" dirty="0" smtClean="0"/>
              <a:t>Name client, function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149943" y="5178568"/>
            <a:ext cx="5445125" cy="190800"/>
          </a:xfrm>
        </p:spPr>
        <p:txBody>
          <a:bodyPr tIns="0" bIns="0">
            <a:normAutofit/>
          </a:bodyPr>
          <a:lstStyle>
            <a:lvl1pPr marL="0" indent="0">
              <a:buNone/>
              <a:defRPr sz="900" b="0"/>
            </a:lvl1pPr>
          </a:lstStyle>
          <a:p>
            <a:pPr lvl="0"/>
            <a:r>
              <a:rPr lang="nl-BE" dirty="0" smtClean="0"/>
              <a:t>M +XX XXX XX XX </a:t>
            </a:r>
            <a:r>
              <a:rPr lang="en-US" sz="1200" dirty="0" smtClean="0">
                <a:latin typeface="Arial"/>
                <a:cs typeface="Arial"/>
              </a:rPr>
              <a:t>|</a:t>
            </a:r>
            <a:r>
              <a:rPr lang="nl-BE" dirty="0" smtClean="0"/>
              <a:t> M +XX XXX XX XX </a:t>
            </a:r>
            <a:r>
              <a:rPr lang="en-US" sz="1200" dirty="0" smtClean="0">
                <a:latin typeface="Arial"/>
                <a:cs typeface="Arial"/>
              </a:rPr>
              <a:t>|</a:t>
            </a:r>
            <a:r>
              <a:rPr lang="nl-BE" dirty="0" smtClean="0"/>
              <a:t> E-mail </a:t>
            </a:r>
            <a:endParaRPr lang="nl-BE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149943" y="5463355"/>
            <a:ext cx="5445125" cy="190800"/>
          </a:xfrm>
        </p:spPr>
        <p:txBody>
          <a:bodyPr tIns="0" bIns="0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nl-BE" dirty="0" smtClean="0"/>
              <a:t>Name client, function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149943" y="5663477"/>
            <a:ext cx="5445125" cy="190800"/>
          </a:xfrm>
        </p:spPr>
        <p:txBody>
          <a:bodyPr tIns="0" bIns="0">
            <a:normAutofit/>
          </a:bodyPr>
          <a:lstStyle>
            <a:lvl1pPr marL="0" indent="0">
              <a:buNone/>
              <a:defRPr sz="900" b="0"/>
            </a:lvl1pPr>
          </a:lstStyle>
          <a:p>
            <a:pPr lvl="0"/>
            <a:r>
              <a:rPr lang="nl-BE" dirty="0" smtClean="0"/>
              <a:t>M +XX XXX XX XX </a:t>
            </a:r>
            <a:r>
              <a:rPr lang="en-US" sz="1200" dirty="0" smtClean="0">
                <a:latin typeface="Arial"/>
                <a:cs typeface="Arial"/>
              </a:rPr>
              <a:t>|</a:t>
            </a:r>
            <a:r>
              <a:rPr lang="nl-BE" dirty="0" smtClean="0"/>
              <a:t> M +XX XXX XX XX </a:t>
            </a:r>
            <a:r>
              <a:rPr lang="en-US" sz="1200" dirty="0" smtClean="0">
                <a:latin typeface="Arial"/>
                <a:cs typeface="Arial"/>
              </a:rPr>
              <a:t>|</a:t>
            </a:r>
            <a:r>
              <a:rPr lang="nl-BE" dirty="0" smtClean="0"/>
              <a:t> E-mail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88976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5545667" y="645160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200385-9FB8-4C40-9BFB-2DF47CAFC0A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ecutive Summary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_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20540" cy="6858000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>
          <a:xfrm>
            <a:off x="3852334" y="4809067"/>
            <a:ext cx="5393267" cy="2142066"/>
          </a:xfrm>
          <a:custGeom>
            <a:avLst/>
            <a:gdLst>
              <a:gd name="connsiteX0" fmla="*/ 0 w 5393267"/>
              <a:gd name="connsiteY0" fmla="*/ 2142066 h 2142066"/>
              <a:gd name="connsiteX1" fmla="*/ 465667 w 5393267"/>
              <a:gd name="connsiteY1" fmla="*/ 8466 h 2142066"/>
              <a:gd name="connsiteX2" fmla="*/ 5393267 w 5393267"/>
              <a:gd name="connsiteY2" fmla="*/ 0 h 2142066"/>
              <a:gd name="connsiteX3" fmla="*/ 5367867 w 5393267"/>
              <a:gd name="connsiteY3" fmla="*/ 2091266 h 2142066"/>
              <a:gd name="connsiteX4" fmla="*/ 0 w 5393267"/>
              <a:gd name="connsiteY4" fmla="*/ 2142066 h 214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3267" h="2142066">
                <a:moveTo>
                  <a:pt x="0" y="2142066"/>
                </a:moveTo>
                <a:lnTo>
                  <a:pt x="465667" y="8466"/>
                </a:lnTo>
                <a:lnTo>
                  <a:pt x="5393267" y="0"/>
                </a:lnTo>
                <a:lnTo>
                  <a:pt x="5367867" y="2091266"/>
                </a:lnTo>
                <a:lnTo>
                  <a:pt x="0" y="21420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 userDrawn="1"/>
        </p:nvSpPr>
        <p:spPr>
          <a:xfrm>
            <a:off x="3327401" y="-84667"/>
            <a:ext cx="5901267" cy="6561667"/>
          </a:xfrm>
          <a:custGeom>
            <a:avLst/>
            <a:gdLst>
              <a:gd name="connsiteX0" fmla="*/ 279400 w 5901267"/>
              <a:gd name="connsiteY0" fmla="*/ 6561667 h 6561667"/>
              <a:gd name="connsiteX1" fmla="*/ 0 w 5901267"/>
              <a:gd name="connsiteY1" fmla="*/ 0 h 6561667"/>
              <a:gd name="connsiteX2" fmla="*/ 5892800 w 5901267"/>
              <a:gd name="connsiteY2" fmla="*/ 0 h 6561667"/>
              <a:gd name="connsiteX3" fmla="*/ 5901267 w 5901267"/>
              <a:gd name="connsiteY3" fmla="*/ 6341534 h 6561667"/>
              <a:gd name="connsiteX4" fmla="*/ 279400 w 5901267"/>
              <a:gd name="connsiteY4" fmla="*/ 6561667 h 656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1267" h="6561667">
                <a:moveTo>
                  <a:pt x="279400" y="6561667"/>
                </a:moveTo>
                <a:lnTo>
                  <a:pt x="0" y="0"/>
                </a:lnTo>
                <a:lnTo>
                  <a:pt x="5892800" y="0"/>
                </a:lnTo>
                <a:cubicBezTo>
                  <a:pt x="5895622" y="2113845"/>
                  <a:pt x="5898445" y="4227689"/>
                  <a:pt x="5901267" y="6341534"/>
                </a:cubicBezTo>
                <a:lnTo>
                  <a:pt x="279400" y="65616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3000" dir="76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Travel&amp;Leisur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6" t="-2056" r="2298" b="-1"/>
          <a:stretch/>
        </p:blipFill>
        <p:spPr>
          <a:xfrm>
            <a:off x="8583084" y="6371167"/>
            <a:ext cx="391583" cy="41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31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dcdaybook.files.wordpress.com/2013/06/encouragement-road-sign2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96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1"/>
          <p:cNvSpPr/>
          <p:nvPr userDrawn="1"/>
        </p:nvSpPr>
        <p:spPr>
          <a:xfrm>
            <a:off x="3852334" y="4809067"/>
            <a:ext cx="5393267" cy="2142066"/>
          </a:xfrm>
          <a:custGeom>
            <a:avLst/>
            <a:gdLst>
              <a:gd name="connsiteX0" fmla="*/ 0 w 5393267"/>
              <a:gd name="connsiteY0" fmla="*/ 2142066 h 2142066"/>
              <a:gd name="connsiteX1" fmla="*/ 465667 w 5393267"/>
              <a:gd name="connsiteY1" fmla="*/ 8466 h 2142066"/>
              <a:gd name="connsiteX2" fmla="*/ 5393267 w 5393267"/>
              <a:gd name="connsiteY2" fmla="*/ 0 h 2142066"/>
              <a:gd name="connsiteX3" fmla="*/ 5367867 w 5393267"/>
              <a:gd name="connsiteY3" fmla="*/ 2091266 h 2142066"/>
              <a:gd name="connsiteX4" fmla="*/ 0 w 5393267"/>
              <a:gd name="connsiteY4" fmla="*/ 2142066 h 214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3267" h="2142066">
                <a:moveTo>
                  <a:pt x="0" y="2142066"/>
                </a:moveTo>
                <a:lnTo>
                  <a:pt x="465667" y="8466"/>
                </a:lnTo>
                <a:lnTo>
                  <a:pt x="5393267" y="0"/>
                </a:lnTo>
                <a:lnTo>
                  <a:pt x="5367867" y="2091266"/>
                </a:lnTo>
                <a:lnTo>
                  <a:pt x="0" y="2142066"/>
                </a:lnTo>
                <a:close/>
              </a:path>
            </a:pathLst>
          </a:custGeom>
          <a:solidFill>
            <a:srgbClr val="0083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 userDrawn="1"/>
        </p:nvSpPr>
        <p:spPr>
          <a:xfrm>
            <a:off x="3327401" y="-84667"/>
            <a:ext cx="5901267" cy="6561667"/>
          </a:xfrm>
          <a:custGeom>
            <a:avLst/>
            <a:gdLst>
              <a:gd name="connsiteX0" fmla="*/ 279400 w 5901267"/>
              <a:gd name="connsiteY0" fmla="*/ 6561667 h 6561667"/>
              <a:gd name="connsiteX1" fmla="*/ 0 w 5901267"/>
              <a:gd name="connsiteY1" fmla="*/ 0 h 6561667"/>
              <a:gd name="connsiteX2" fmla="*/ 5892800 w 5901267"/>
              <a:gd name="connsiteY2" fmla="*/ 0 h 6561667"/>
              <a:gd name="connsiteX3" fmla="*/ 5901267 w 5901267"/>
              <a:gd name="connsiteY3" fmla="*/ 6341534 h 6561667"/>
              <a:gd name="connsiteX4" fmla="*/ 279400 w 5901267"/>
              <a:gd name="connsiteY4" fmla="*/ 6561667 h 656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1267" h="6561667">
                <a:moveTo>
                  <a:pt x="279400" y="6561667"/>
                </a:moveTo>
                <a:lnTo>
                  <a:pt x="0" y="0"/>
                </a:lnTo>
                <a:lnTo>
                  <a:pt x="5892800" y="0"/>
                </a:lnTo>
                <a:cubicBezTo>
                  <a:pt x="5895622" y="2113845"/>
                  <a:pt x="5898445" y="4227689"/>
                  <a:pt x="5901267" y="6341534"/>
                </a:cubicBezTo>
                <a:lnTo>
                  <a:pt x="279400" y="65616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3000" dir="76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 descr="Travel&amp;Leisure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6" t="-2056" r="2298" b="-1"/>
          <a:stretch/>
        </p:blipFill>
        <p:spPr>
          <a:xfrm>
            <a:off x="8583084" y="6371167"/>
            <a:ext cx="391583" cy="41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07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407939" y="-7697"/>
            <a:ext cx="8743758" cy="6881091"/>
          </a:xfrm>
          <a:custGeom>
            <a:avLst/>
            <a:gdLst>
              <a:gd name="connsiteX0" fmla="*/ 0 w 8743758"/>
              <a:gd name="connsiteY0" fmla="*/ 6881091 h 6881091"/>
              <a:gd name="connsiteX1" fmla="*/ 5580303 w 8743758"/>
              <a:gd name="connsiteY1" fmla="*/ 0 h 6881091"/>
              <a:gd name="connsiteX2" fmla="*/ 8736061 w 8743758"/>
              <a:gd name="connsiteY2" fmla="*/ 0 h 6881091"/>
              <a:gd name="connsiteX3" fmla="*/ 8743758 w 8743758"/>
              <a:gd name="connsiteY3" fmla="*/ 1947333 h 6881091"/>
              <a:gd name="connsiteX4" fmla="*/ 4764425 w 8743758"/>
              <a:gd name="connsiteY4" fmla="*/ 6873394 h 6881091"/>
              <a:gd name="connsiteX5" fmla="*/ 0 w 8743758"/>
              <a:gd name="connsiteY5" fmla="*/ 6881091 h 688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3758" h="6881091">
                <a:moveTo>
                  <a:pt x="0" y="6881091"/>
                </a:moveTo>
                <a:lnTo>
                  <a:pt x="5580303" y="0"/>
                </a:lnTo>
                <a:lnTo>
                  <a:pt x="8736061" y="0"/>
                </a:lnTo>
                <a:cubicBezTo>
                  <a:pt x="8738627" y="649111"/>
                  <a:pt x="8741192" y="1298222"/>
                  <a:pt x="8743758" y="1947333"/>
                </a:cubicBezTo>
                <a:lnTo>
                  <a:pt x="4764425" y="6873394"/>
                </a:lnTo>
                <a:lnTo>
                  <a:pt x="0" y="68810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14"/>
          <p:cNvSpPr txBox="1">
            <a:spLocks/>
          </p:cNvSpPr>
          <p:nvPr userDrawn="1"/>
        </p:nvSpPr>
        <p:spPr>
          <a:xfrm>
            <a:off x="2443247" y="1318238"/>
            <a:ext cx="3567223" cy="68765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b="1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Contents</a:t>
            </a:r>
            <a:endParaRPr lang="nl-BE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2434010" y="2047098"/>
            <a:ext cx="5499162" cy="23504"/>
          </a:xfrm>
          <a:prstGeom prst="line">
            <a:avLst/>
          </a:prstGeom>
          <a:ln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2434010" y="5875915"/>
            <a:ext cx="5499162" cy="23504"/>
          </a:xfrm>
          <a:prstGeom prst="line">
            <a:avLst/>
          </a:prstGeom>
          <a:ln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2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049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23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2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61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85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72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12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83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07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6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66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46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407939" y="-7697"/>
            <a:ext cx="8743758" cy="6881091"/>
          </a:xfrm>
          <a:custGeom>
            <a:avLst/>
            <a:gdLst>
              <a:gd name="connsiteX0" fmla="*/ 0 w 8743758"/>
              <a:gd name="connsiteY0" fmla="*/ 6881091 h 6881091"/>
              <a:gd name="connsiteX1" fmla="*/ 5580303 w 8743758"/>
              <a:gd name="connsiteY1" fmla="*/ 0 h 6881091"/>
              <a:gd name="connsiteX2" fmla="*/ 8736061 w 8743758"/>
              <a:gd name="connsiteY2" fmla="*/ 0 h 6881091"/>
              <a:gd name="connsiteX3" fmla="*/ 8743758 w 8743758"/>
              <a:gd name="connsiteY3" fmla="*/ 1947333 h 6881091"/>
              <a:gd name="connsiteX4" fmla="*/ 4764425 w 8743758"/>
              <a:gd name="connsiteY4" fmla="*/ 6873394 h 6881091"/>
              <a:gd name="connsiteX5" fmla="*/ 0 w 8743758"/>
              <a:gd name="connsiteY5" fmla="*/ 6881091 h 688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3758" h="6881091">
                <a:moveTo>
                  <a:pt x="0" y="6881091"/>
                </a:moveTo>
                <a:lnTo>
                  <a:pt x="5580303" y="0"/>
                </a:lnTo>
                <a:lnTo>
                  <a:pt x="8736061" y="0"/>
                </a:lnTo>
                <a:cubicBezTo>
                  <a:pt x="8738627" y="649111"/>
                  <a:pt x="8741192" y="1298222"/>
                  <a:pt x="8743758" y="1947333"/>
                </a:cubicBezTo>
                <a:lnTo>
                  <a:pt x="4764425" y="6873394"/>
                </a:lnTo>
                <a:lnTo>
                  <a:pt x="0" y="68810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 Placeholder 14"/>
          <p:cNvSpPr txBox="1">
            <a:spLocks/>
          </p:cNvSpPr>
          <p:nvPr userDrawn="1"/>
        </p:nvSpPr>
        <p:spPr>
          <a:xfrm>
            <a:off x="2443247" y="1318238"/>
            <a:ext cx="3567223" cy="68765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b="1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Contents</a:t>
            </a:r>
            <a:endParaRPr lang="nl-BE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2434010" y="2047098"/>
            <a:ext cx="5499162" cy="23504"/>
          </a:xfrm>
          <a:prstGeom prst="line">
            <a:avLst/>
          </a:prstGeom>
          <a:ln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2434010" y="5875915"/>
            <a:ext cx="5499162" cy="23504"/>
          </a:xfrm>
          <a:prstGeom prst="line">
            <a:avLst/>
          </a:prstGeom>
          <a:ln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17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407939" y="-7697"/>
            <a:ext cx="8743758" cy="6881091"/>
          </a:xfrm>
          <a:custGeom>
            <a:avLst/>
            <a:gdLst>
              <a:gd name="connsiteX0" fmla="*/ 0 w 8743758"/>
              <a:gd name="connsiteY0" fmla="*/ 6881091 h 6881091"/>
              <a:gd name="connsiteX1" fmla="*/ 5580303 w 8743758"/>
              <a:gd name="connsiteY1" fmla="*/ 0 h 6881091"/>
              <a:gd name="connsiteX2" fmla="*/ 8736061 w 8743758"/>
              <a:gd name="connsiteY2" fmla="*/ 0 h 6881091"/>
              <a:gd name="connsiteX3" fmla="*/ 8743758 w 8743758"/>
              <a:gd name="connsiteY3" fmla="*/ 1947333 h 6881091"/>
              <a:gd name="connsiteX4" fmla="*/ 4764425 w 8743758"/>
              <a:gd name="connsiteY4" fmla="*/ 6873394 h 6881091"/>
              <a:gd name="connsiteX5" fmla="*/ 0 w 8743758"/>
              <a:gd name="connsiteY5" fmla="*/ 6881091 h 688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3758" h="6881091">
                <a:moveTo>
                  <a:pt x="0" y="6881091"/>
                </a:moveTo>
                <a:lnTo>
                  <a:pt x="5580303" y="0"/>
                </a:lnTo>
                <a:lnTo>
                  <a:pt x="8736061" y="0"/>
                </a:lnTo>
                <a:cubicBezTo>
                  <a:pt x="8738627" y="649111"/>
                  <a:pt x="8741192" y="1298222"/>
                  <a:pt x="8743758" y="1947333"/>
                </a:cubicBezTo>
                <a:lnTo>
                  <a:pt x="4764425" y="6873394"/>
                </a:lnTo>
                <a:lnTo>
                  <a:pt x="0" y="6881091"/>
                </a:lnTo>
                <a:close/>
              </a:path>
            </a:pathLst>
          </a:cu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85390" y="6367541"/>
            <a:ext cx="44197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000" dirty="0" err="1">
                <a:solidFill>
                  <a:prstClr val="black"/>
                </a:solidFill>
                <a:latin typeface="Arial"/>
                <a:cs typeface="Arial"/>
              </a:rPr>
              <a:t>www.</a:t>
            </a:r>
            <a:r>
              <a:rPr lang="en-US" sz="1000" b="1" dirty="0" err="1">
                <a:solidFill>
                  <a:prstClr val="black"/>
                </a:solidFill>
                <a:latin typeface="Arial"/>
                <a:cs typeface="Arial"/>
              </a:rPr>
              <a:t>insites-consulting</a:t>
            </a:r>
            <a:r>
              <a:rPr lang="en-US" sz="1000" dirty="0" err="1">
                <a:solidFill>
                  <a:prstClr val="black"/>
                </a:solidFill>
                <a:latin typeface="Arial"/>
                <a:cs typeface="Arial"/>
              </a:rPr>
              <a:t>.com</a:t>
            </a:r>
            <a:endParaRPr lang="en-US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1753639" y="2544717"/>
            <a:ext cx="5532252" cy="825821"/>
          </a:xfrm>
        </p:spPr>
        <p:txBody>
          <a:bodyPr/>
          <a:lstStyle>
            <a:lvl1pPr marL="0" indent="0">
              <a:buNone/>
              <a:defRPr sz="5000" b="1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5" name="Text Placehold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1826908" y="3399566"/>
            <a:ext cx="1313130" cy="405683"/>
          </a:xfrm>
          <a:solidFill>
            <a:schemeClr val="tx1"/>
          </a:solidFill>
        </p:spPr>
        <p:txBody>
          <a:bodyPr wrap="none" tIns="0" bIns="36000" anchor="ctr" anchorCtr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261" y="219653"/>
            <a:ext cx="1041279" cy="112365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49941" y="4401172"/>
            <a:ext cx="5445125" cy="190800"/>
          </a:xfrm>
        </p:spPr>
        <p:txBody>
          <a:bodyPr tIns="0" bIns="0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nl-BE" dirty="0" smtClean="0"/>
              <a:t>Name client, function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49941" y="4601294"/>
            <a:ext cx="5445125" cy="190800"/>
          </a:xfrm>
        </p:spPr>
        <p:txBody>
          <a:bodyPr tIns="0" bIns="0">
            <a:normAutofit/>
          </a:bodyPr>
          <a:lstStyle>
            <a:lvl1pPr marL="0" indent="0">
              <a:buNone/>
              <a:defRPr sz="900" b="0"/>
            </a:lvl1pPr>
          </a:lstStyle>
          <a:p>
            <a:pPr lvl="0"/>
            <a:r>
              <a:rPr lang="nl-BE" dirty="0" smtClean="0"/>
              <a:t>M +XX XXX XX XX </a:t>
            </a:r>
            <a:r>
              <a:rPr lang="en-US" sz="1200" dirty="0" smtClean="0">
                <a:latin typeface="Arial"/>
                <a:cs typeface="Arial"/>
              </a:rPr>
              <a:t>|</a:t>
            </a:r>
            <a:r>
              <a:rPr lang="nl-BE" dirty="0" smtClean="0"/>
              <a:t> M +XX XXX XX XX </a:t>
            </a:r>
            <a:r>
              <a:rPr lang="en-US" sz="1200" dirty="0" smtClean="0">
                <a:latin typeface="Arial"/>
                <a:cs typeface="Arial"/>
              </a:rPr>
              <a:t>|</a:t>
            </a:r>
            <a:r>
              <a:rPr lang="nl-BE" dirty="0" smtClean="0"/>
              <a:t> E-mail </a:t>
            </a:r>
            <a:endParaRPr lang="nl-BE" dirty="0"/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49942" y="4978446"/>
            <a:ext cx="5445125" cy="190800"/>
          </a:xfrm>
        </p:spPr>
        <p:txBody>
          <a:bodyPr tIns="0" bIns="0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nl-BE" dirty="0" smtClean="0"/>
              <a:t>Name client, function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2149942" y="5178568"/>
            <a:ext cx="5445125" cy="190800"/>
          </a:xfrm>
        </p:spPr>
        <p:txBody>
          <a:bodyPr tIns="0" bIns="0">
            <a:normAutofit/>
          </a:bodyPr>
          <a:lstStyle>
            <a:lvl1pPr marL="0" indent="0">
              <a:buNone/>
              <a:defRPr sz="900" b="0"/>
            </a:lvl1pPr>
          </a:lstStyle>
          <a:p>
            <a:pPr lvl="0"/>
            <a:r>
              <a:rPr lang="nl-BE" dirty="0" smtClean="0"/>
              <a:t>M +XX XXX XX XX </a:t>
            </a:r>
            <a:r>
              <a:rPr lang="en-US" sz="1200" dirty="0" smtClean="0">
                <a:latin typeface="Arial"/>
                <a:cs typeface="Arial"/>
              </a:rPr>
              <a:t>|</a:t>
            </a:r>
            <a:r>
              <a:rPr lang="nl-BE" dirty="0" smtClean="0"/>
              <a:t> M +XX XXX XX XX </a:t>
            </a:r>
            <a:r>
              <a:rPr lang="en-US" sz="1200" dirty="0" smtClean="0">
                <a:latin typeface="Arial"/>
                <a:cs typeface="Arial"/>
              </a:rPr>
              <a:t>|</a:t>
            </a:r>
            <a:r>
              <a:rPr lang="nl-BE" dirty="0" smtClean="0"/>
              <a:t> E-mail </a:t>
            </a:r>
            <a:endParaRPr lang="nl-BE" dirty="0"/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149942" y="5463355"/>
            <a:ext cx="5445125" cy="190800"/>
          </a:xfrm>
        </p:spPr>
        <p:txBody>
          <a:bodyPr tIns="0" bIns="0">
            <a:norm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nl-BE" dirty="0" smtClean="0"/>
              <a:t>Name client, function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2149942" y="5663477"/>
            <a:ext cx="5445125" cy="190800"/>
          </a:xfrm>
        </p:spPr>
        <p:txBody>
          <a:bodyPr tIns="0" bIns="0">
            <a:normAutofit/>
          </a:bodyPr>
          <a:lstStyle>
            <a:lvl1pPr marL="0" indent="0">
              <a:buNone/>
              <a:defRPr sz="900" b="0"/>
            </a:lvl1pPr>
          </a:lstStyle>
          <a:p>
            <a:pPr lvl="0"/>
            <a:r>
              <a:rPr lang="nl-BE" dirty="0" smtClean="0"/>
              <a:t>M +XX XXX XX XX </a:t>
            </a:r>
            <a:r>
              <a:rPr lang="en-US" sz="1200" dirty="0" smtClean="0">
                <a:latin typeface="Arial"/>
                <a:cs typeface="Arial"/>
              </a:rPr>
              <a:t>|</a:t>
            </a:r>
            <a:r>
              <a:rPr lang="nl-BE" dirty="0" smtClean="0"/>
              <a:t> M +XX XXX XX XX </a:t>
            </a:r>
            <a:r>
              <a:rPr lang="en-US" sz="1200" dirty="0" smtClean="0">
                <a:latin typeface="Arial"/>
                <a:cs typeface="Arial"/>
              </a:rPr>
              <a:t>|</a:t>
            </a:r>
            <a:r>
              <a:rPr lang="nl-BE" dirty="0" smtClean="0"/>
              <a:t> E-mail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023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48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29"/>
          <a:stretch/>
        </p:blipFill>
        <p:spPr>
          <a:xfrm>
            <a:off x="0" y="110183"/>
            <a:ext cx="7797800" cy="6603883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>
          <a:xfrm>
            <a:off x="3852333" y="4809067"/>
            <a:ext cx="5393267" cy="2142066"/>
          </a:xfrm>
          <a:custGeom>
            <a:avLst/>
            <a:gdLst>
              <a:gd name="connsiteX0" fmla="*/ 0 w 5393267"/>
              <a:gd name="connsiteY0" fmla="*/ 2142066 h 2142066"/>
              <a:gd name="connsiteX1" fmla="*/ 465667 w 5393267"/>
              <a:gd name="connsiteY1" fmla="*/ 8466 h 2142066"/>
              <a:gd name="connsiteX2" fmla="*/ 5393267 w 5393267"/>
              <a:gd name="connsiteY2" fmla="*/ 0 h 2142066"/>
              <a:gd name="connsiteX3" fmla="*/ 5367867 w 5393267"/>
              <a:gd name="connsiteY3" fmla="*/ 2091266 h 2142066"/>
              <a:gd name="connsiteX4" fmla="*/ 0 w 5393267"/>
              <a:gd name="connsiteY4" fmla="*/ 2142066 h 214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3267" h="2142066">
                <a:moveTo>
                  <a:pt x="0" y="2142066"/>
                </a:moveTo>
                <a:lnTo>
                  <a:pt x="465667" y="8466"/>
                </a:lnTo>
                <a:lnTo>
                  <a:pt x="5393267" y="0"/>
                </a:lnTo>
                <a:lnTo>
                  <a:pt x="5367867" y="2091266"/>
                </a:lnTo>
                <a:lnTo>
                  <a:pt x="0" y="2142066"/>
                </a:lnTo>
                <a:close/>
              </a:path>
            </a:pathLst>
          </a:custGeom>
          <a:solidFill>
            <a:srgbClr val="F3A9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 userDrawn="1"/>
        </p:nvSpPr>
        <p:spPr>
          <a:xfrm>
            <a:off x="3327400" y="-84667"/>
            <a:ext cx="5901267" cy="6561667"/>
          </a:xfrm>
          <a:custGeom>
            <a:avLst/>
            <a:gdLst>
              <a:gd name="connsiteX0" fmla="*/ 279400 w 5901267"/>
              <a:gd name="connsiteY0" fmla="*/ 6561667 h 6561667"/>
              <a:gd name="connsiteX1" fmla="*/ 0 w 5901267"/>
              <a:gd name="connsiteY1" fmla="*/ 0 h 6561667"/>
              <a:gd name="connsiteX2" fmla="*/ 5892800 w 5901267"/>
              <a:gd name="connsiteY2" fmla="*/ 0 h 6561667"/>
              <a:gd name="connsiteX3" fmla="*/ 5901267 w 5901267"/>
              <a:gd name="connsiteY3" fmla="*/ 6341534 h 6561667"/>
              <a:gd name="connsiteX4" fmla="*/ 279400 w 5901267"/>
              <a:gd name="connsiteY4" fmla="*/ 6561667 h 656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1267" h="6561667">
                <a:moveTo>
                  <a:pt x="279400" y="6561667"/>
                </a:moveTo>
                <a:lnTo>
                  <a:pt x="0" y="0"/>
                </a:lnTo>
                <a:lnTo>
                  <a:pt x="5892800" y="0"/>
                </a:lnTo>
                <a:cubicBezTo>
                  <a:pt x="5895622" y="2113845"/>
                  <a:pt x="5898445" y="4227689"/>
                  <a:pt x="5901267" y="6341534"/>
                </a:cubicBezTo>
                <a:lnTo>
                  <a:pt x="279400" y="65616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3000" dir="76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Travel&amp;Leisur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6" t="-2056" r="2298" b="-1"/>
          <a:stretch/>
        </p:blipFill>
        <p:spPr>
          <a:xfrm>
            <a:off x="8583083" y="6371167"/>
            <a:ext cx="391583" cy="41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46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592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ecutive Summary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_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20540" cy="6858000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>
          <a:xfrm>
            <a:off x="3852333" y="4809067"/>
            <a:ext cx="5393267" cy="2142066"/>
          </a:xfrm>
          <a:custGeom>
            <a:avLst/>
            <a:gdLst>
              <a:gd name="connsiteX0" fmla="*/ 0 w 5393267"/>
              <a:gd name="connsiteY0" fmla="*/ 2142066 h 2142066"/>
              <a:gd name="connsiteX1" fmla="*/ 465667 w 5393267"/>
              <a:gd name="connsiteY1" fmla="*/ 8466 h 2142066"/>
              <a:gd name="connsiteX2" fmla="*/ 5393267 w 5393267"/>
              <a:gd name="connsiteY2" fmla="*/ 0 h 2142066"/>
              <a:gd name="connsiteX3" fmla="*/ 5367867 w 5393267"/>
              <a:gd name="connsiteY3" fmla="*/ 2091266 h 2142066"/>
              <a:gd name="connsiteX4" fmla="*/ 0 w 5393267"/>
              <a:gd name="connsiteY4" fmla="*/ 2142066 h 214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3267" h="2142066">
                <a:moveTo>
                  <a:pt x="0" y="2142066"/>
                </a:moveTo>
                <a:lnTo>
                  <a:pt x="465667" y="8466"/>
                </a:lnTo>
                <a:lnTo>
                  <a:pt x="5393267" y="0"/>
                </a:lnTo>
                <a:lnTo>
                  <a:pt x="5367867" y="2091266"/>
                </a:lnTo>
                <a:lnTo>
                  <a:pt x="0" y="2142066"/>
                </a:lnTo>
                <a:close/>
              </a:path>
            </a:pathLst>
          </a:custGeom>
          <a:solidFill>
            <a:srgbClr val="FBD5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 userDrawn="1"/>
        </p:nvSpPr>
        <p:spPr>
          <a:xfrm>
            <a:off x="3327400" y="-84667"/>
            <a:ext cx="5901267" cy="6561667"/>
          </a:xfrm>
          <a:custGeom>
            <a:avLst/>
            <a:gdLst>
              <a:gd name="connsiteX0" fmla="*/ 279400 w 5901267"/>
              <a:gd name="connsiteY0" fmla="*/ 6561667 h 6561667"/>
              <a:gd name="connsiteX1" fmla="*/ 0 w 5901267"/>
              <a:gd name="connsiteY1" fmla="*/ 0 h 6561667"/>
              <a:gd name="connsiteX2" fmla="*/ 5892800 w 5901267"/>
              <a:gd name="connsiteY2" fmla="*/ 0 h 6561667"/>
              <a:gd name="connsiteX3" fmla="*/ 5901267 w 5901267"/>
              <a:gd name="connsiteY3" fmla="*/ 6341534 h 6561667"/>
              <a:gd name="connsiteX4" fmla="*/ 279400 w 5901267"/>
              <a:gd name="connsiteY4" fmla="*/ 6561667 h 656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1267" h="6561667">
                <a:moveTo>
                  <a:pt x="279400" y="6561667"/>
                </a:moveTo>
                <a:lnTo>
                  <a:pt x="0" y="0"/>
                </a:lnTo>
                <a:lnTo>
                  <a:pt x="5892800" y="0"/>
                </a:lnTo>
                <a:cubicBezTo>
                  <a:pt x="5895622" y="2113845"/>
                  <a:pt x="5898445" y="4227689"/>
                  <a:pt x="5901267" y="6341534"/>
                </a:cubicBezTo>
                <a:lnTo>
                  <a:pt x="279400" y="65616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3000" dir="76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Travel&amp;Leisur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6" t="-2056" r="2298" b="-1"/>
          <a:stretch/>
        </p:blipFill>
        <p:spPr>
          <a:xfrm>
            <a:off x="8583083" y="6371167"/>
            <a:ext cx="391583" cy="41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6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s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pter_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20540" cy="6858000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>
          <a:xfrm>
            <a:off x="3852333" y="4809067"/>
            <a:ext cx="5393267" cy="2142066"/>
          </a:xfrm>
          <a:custGeom>
            <a:avLst/>
            <a:gdLst>
              <a:gd name="connsiteX0" fmla="*/ 0 w 5393267"/>
              <a:gd name="connsiteY0" fmla="*/ 2142066 h 2142066"/>
              <a:gd name="connsiteX1" fmla="*/ 465667 w 5393267"/>
              <a:gd name="connsiteY1" fmla="*/ 8466 h 2142066"/>
              <a:gd name="connsiteX2" fmla="*/ 5393267 w 5393267"/>
              <a:gd name="connsiteY2" fmla="*/ 0 h 2142066"/>
              <a:gd name="connsiteX3" fmla="*/ 5367867 w 5393267"/>
              <a:gd name="connsiteY3" fmla="*/ 2091266 h 2142066"/>
              <a:gd name="connsiteX4" fmla="*/ 0 w 5393267"/>
              <a:gd name="connsiteY4" fmla="*/ 2142066 h 214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3267" h="2142066">
                <a:moveTo>
                  <a:pt x="0" y="2142066"/>
                </a:moveTo>
                <a:lnTo>
                  <a:pt x="465667" y="8466"/>
                </a:lnTo>
                <a:lnTo>
                  <a:pt x="5393267" y="0"/>
                </a:lnTo>
                <a:lnTo>
                  <a:pt x="5367867" y="2091266"/>
                </a:lnTo>
                <a:lnTo>
                  <a:pt x="0" y="2142066"/>
                </a:lnTo>
                <a:close/>
              </a:path>
            </a:pathLst>
          </a:custGeom>
          <a:solidFill>
            <a:srgbClr val="2046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 userDrawn="1"/>
        </p:nvSpPr>
        <p:spPr>
          <a:xfrm>
            <a:off x="3327400" y="-84667"/>
            <a:ext cx="5901267" cy="6561667"/>
          </a:xfrm>
          <a:custGeom>
            <a:avLst/>
            <a:gdLst>
              <a:gd name="connsiteX0" fmla="*/ 279400 w 5901267"/>
              <a:gd name="connsiteY0" fmla="*/ 6561667 h 6561667"/>
              <a:gd name="connsiteX1" fmla="*/ 0 w 5901267"/>
              <a:gd name="connsiteY1" fmla="*/ 0 h 6561667"/>
              <a:gd name="connsiteX2" fmla="*/ 5892800 w 5901267"/>
              <a:gd name="connsiteY2" fmla="*/ 0 h 6561667"/>
              <a:gd name="connsiteX3" fmla="*/ 5901267 w 5901267"/>
              <a:gd name="connsiteY3" fmla="*/ 6341534 h 6561667"/>
              <a:gd name="connsiteX4" fmla="*/ 279400 w 5901267"/>
              <a:gd name="connsiteY4" fmla="*/ 6561667 h 656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1267" h="6561667">
                <a:moveTo>
                  <a:pt x="279400" y="6561667"/>
                </a:moveTo>
                <a:lnTo>
                  <a:pt x="0" y="0"/>
                </a:lnTo>
                <a:lnTo>
                  <a:pt x="5892800" y="0"/>
                </a:lnTo>
                <a:cubicBezTo>
                  <a:pt x="5895622" y="2113845"/>
                  <a:pt x="5898445" y="4227689"/>
                  <a:pt x="5901267" y="6341534"/>
                </a:cubicBezTo>
                <a:lnTo>
                  <a:pt x="279400" y="65616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3000" dir="768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 descr="Travel&amp;Leisur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6" t="-2056" r="2298" b="-1"/>
          <a:stretch/>
        </p:blipFill>
        <p:spPr>
          <a:xfrm>
            <a:off x="8583083" y="6371167"/>
            <a:ext cx="391583" cy="41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71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: Orang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806440"/>
            <a:ext cx="9143996" cy="1051560"/>
          </a:xfrm>
          <a:prstGeom prst="rect">
            <a:avLst/>
          </a:prstGeom>
        </p:spPr>
      </p:pic>
      <p:pic>
        <p:nvPicPr>
          <p:cNvPr id="15" name="Picture 14" descr="Travel&amp;Leisur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732" y="6328832"/>
            <a:ext cx="425408" cy="411501"/>
          </a:xfrm>
          <a:prstGeom prst="rect">
            <a:avLst/>
          </a:prstGeom>
        </p:spPr>
      </p:pic>
      <p:pic>
        <p:nvPicPr>
          <p:cNvPr id="16" name="Picture 15" descr="InSitesConsulting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0" y="6430436"/>
            <a:ext cx="1504263" cy="233184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390525"/>
            <a:ext cx="8229600" cy="945349"/>
          </a:xfrm>
          <a:prstGeom prst="rect">
            <a:avLst/>
          </a:prstGeom>
        </p:spPr>
        <p:txBody>
          <a:bodyPr/>
          <a:lstStyle>
            <a:lvl1pPr algn="l">
              <a:defRPr lang="nl-BE" sz="4000" b="1" kern="1200" dirty="0">
                <a:solidFill>
                  <a:srgbClr val="F38A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"/>
          </p:nvPr>
        </p:nvSpPr>
        <p:spPr>
          <a:xfrm>
            <a:off x="7381874" y="6332220"/>
            <a:ext cx="1619251" cy="403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300" b="1" kern="1200" dirty="0" smtClean="0">
                <a:solidFill>
                  <a:srgbClr val="F38A00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536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53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029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9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8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1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4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1200385-9FB8-4C40-9BFB-2DF47CAFC0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43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  <p:sldLayoutId id="2147483688" r:id="rId15"/>
    <p:sldLayoutId id="2147483709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1200385-9FB8-4C40-9BFB-2DF47CAFC0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9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4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0.png"/><Relationship Id="rId9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3.emf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http://www.google.co.uk/url?sa=i&amp;rct=j&amp;q=google+art+project&amp;source=images&amp;cd=&amp;cad=rja&amp;docid=Viissyycw2YUYM&amp;tbnid=EtKTmGDy05MzKM:&amp;ved=0CAUQjRw&amp;url=http://galleristny.com/2012/04/google-art-project-04032012/&amp;ei=AydcUdSZG4bChAf0i4CwAw&amp;bvm=bv.44697112,d.ZG4&amp;psig=AFQjCNFpMvMWtXhfM1yPPlt5MpowU8fkLw&amp;ust=1365080190681225" TargetMode="External"/><Relationship Id="rId3" Type="http://schemas.openxmlformats.org/officeDocument/2006/relationships/image" Target="../media/image29.emf"/><Relationship Id="rId7" Type="http://schemas.openxmlformats.org/officeDocument/2006/relationships/hyperlink" Target="http://www.arkivportalen.no/" TargetMode="External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://www.digitaltmuseum.no/" TargetMode="External"/><Relationship Id="rId11" Type="http://schemas.openxmlformats.org/officeDocument/2006/relationships/hyperlink" Target="http://www.google.co.uk/url?sa=i&amp;rct=j&amp;q=google+books&amp;source=images&amp;cd=&amp;cad=rja&amp;docid=-wDMNgvQfiBDxM&amp;tbnid=1wlIYAcyJRi8QM:&amp;ved=0CAUQjRw&amp;url=http://news.cnet.com/8301-1023_3-57525928-93/google-book-publishers-settle-long-running-copyright-case/&amp;ei=3iZcUY78Mo-GhQfZjYCwDA&amp;bvm=bv.44697112,d.ZG4&amp;psig=AFQjCNHOpVP4W7pbyVKrGafC1PAe-QDonw&amp;ust=1365080138643050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30.jpeg"/><Relationship Id="rId4" Type="http://schemas.openxmlformats.org/officeDocument/2006/relationships/image" Target="../media/image14.png"/><Relationship Id="rId9" Type="http://schemas.openxmlformats.org/officeDocument/2006/relationships/hyperlink" Target="http://www.google.co.uk/url?sa=i&amp;rct=j&amp;q=wikipedia.org&amp;source=images&amp;cd=&amp;cad=rja&amp;docid=wlpNnGWAb0OEBM&amp;tbnid=uaJulZVXtYr26M:&amp;ved=0CAUQjRw&amp;url=http://www.garyteeter.com/social%20security.htm&amp;ei=jiZcUZqdLYPJhAffg4CIAg&amp;bvm=bv.44697112,d.ZG4&amp;psig=AFQjCNEDoAuoAlDZimroeEpcSU0xRkmo-w&amp;ust=1365080069984397" TargetMode="External"/><Relationship Id="rId1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emf"/><Relationship Id="rId3" Type="http://schemas.openxmlformats.org/officeDocument/2006/relationships/image" Target="../media/image14.png"/><Relationship Id="rId7" Type="http://schemas.openxmlformats.org/officeDocument/2006/relationships/hyperlink" Target="http://www.google.co.uk/url?sa=i&amp;rct=j&amp;q=google+books&amp;source=images&amp;cd=&amp;cad=rja&amp;docid=-wDMNgvQfiBDxM&amp;tbnid=1wlIYAcyJRi8QM:&amp;ved=0CAUQjRw&amp;url=http://news.cnet.com/8301-1023_3-57525928-93/google-book-publishers-settle-long-running-copyright-case/&amp;ei=3iZcUY78Mo-GhQfZjYCwDA&amp;bvm=bv.44697112,d.ZG4&amp;psig=AFQjCNHOpVP4W7pbyVKrGafC1PAe-QDonw&amp;ust=1365080138643050" TargetMode="External"/><Relationship Id="rId12" Type="http://schemas.openxmlformats.org/officeDocument/2006/relationships/image" Target="../media/image35.emf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9.em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3.png"/><Relationship Id="rId11" Type="http://schemas.openxmlformats.org/officeDocument/2006/relationships/image" Target="../media/image34.emf"/><Relationship Id="rId5" Type="http://schemas.openxmlformats.org/officeDocument/2006/relationships/hyperlink" Target="http://www.google.co.uk/url?sa=i&amp;rct=j&amp;q=wikipedia.org&amp;source=images&amp;cd=&amp;cad=rja&amp;docid=wlpNnGWAb0OEBM&amp;tbnid=uaJulZVXtYr26M:&amp;ved=0CAUQjRw&amp;url=http://www.garyteeter.com/social%20security.htm&amp;ei=jiZcUZqdLYPJhAffg4CIAg&amp;bvm=bv.44697112,d.ZG4&amp;psig=AFQjCNEDoAuoAlDZimroeEpcSU0xRkmo-w&amp;ust=1365080069984397" TargetMode="External"/><Relationship Id="rId15" Type="http://schemas.openxmlformats.org/officeDocument/2006/relationships/image" Target="../media/image38.emf"/><Relationship Id="rId10" Type="http://schemas.openxmlformats.org/officeDocument/2006/relationships/image" Target="../media/image32.jpeg"/><Relationship Id="rId4" Type="http://schemas.openxmlformats.org/officeDocument/2006/relationships/image" Target="../media/image10.png"/><Relationship Id="rId9" Type="http://schemas.openxmlformats.org/officeDocument/2006/relationships/hyperlink" Target="http://www.google.co.uk/url?sa=i&amp;rct=j&amp;q=google+art+project&amp;source=images&amp;cd=&amp;cad=rja&amp;docid=Viissyycw2YUYM&amp;tbnid=EtKTmGDy05MzKM:&amp;ved=0CAUQjRw&amp;url=http://galleristny.com/2012/04/google-art-project-04032012/&amp;ei=AydcUdSZG4bChAf0i4CwAw&amp;bvm=bv.44697112,d.ZG4&amp;psig=AFQjCNFpMvMWtXhfM1yPPlt5MpowU8fkLw&amp;ust=1365080190681225" TargetMode="External"/><Relationship Id="rId14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http://www.google.co.uk/url?sa=i&amp;rct=j&amp;q=google+art+project&amp;source=images&amp;cd=&amp;cad=rja&amp;docid=Viissyycw2YUYM&amp;tbnid=EtKTmGDy05MzKM:&amp;ved=0CAUQjRw&amp;url=http://galleristny.com/2012/04/google-art-project-04032012/&amp;ei=AydcUdSZG4bChAf0i4CwAw&amp;bvm=bv.44697112,d.ZG4&amp;psig=AFQjCNFpMvMWtXhfM1yPPlt5MpowU8fkLw&amp;ust=1365080190681225" TargetMode="External"/><Relationship Id="rId3" Type="http://schemas.openxmlformats.org/officeDocument/2006/relationships/image" Target="../media/image40.emf"/><Relationship Id="rId7" Type="http://schemas.openxmlformats.org/officeDocument/2006/relationships/hyperlink" Target="http://www.arkivportalen.no/" TargetMode="External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://www.digitaltmuseum.no/" TargetMode="External"/><Relationship Id="rId11" Type="http://schemas.openxmlformats.org/officeDocument/2006/relationships/hyperlink" Target="http://www.google.co.uk/url?sa=i&amp;rct=j&amp;q=google+books&amp;source=images&amp;cd=&amp;cad=rja&amp;docid=-wDMNgvQfiBDxM&amp;tbnid=1wlIYAcyJRi8QM:&amp;ved=0CAUQjRw&amp;url=http://news.cnet.com/8301-1023_3-57525928-93/google-book-publishers-settle-long-running-copyright-case/&amp;ei=3iZcUY78Mo-GhQfZjYCwDA&amp;bvm=bv.44697112,d.ZG4&amp;psig=AFQjCNHOpVP4W7pbyVKrGafC1PAe-QDonw&amp;ust=1365080138643050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33.png"/><Relationship Id="rId4" Type="http://schemas.openxmlformats.org/officeDocument/2006/relationships/image" Target="../media/image14.png"/><Relationship Id="rId9" Type="http://schemas.openxmlformats.org/officeDocument/2006/relationships/hyperlink" Target="http://www.google.co.uk/url?sa=i&amp;rct=j&amp;q=wikipedia.org&amp;source=images&amp;cd=&amp;cad=rja&amp;docid=wlpNnGWAb0OEBM&amp;tbnid=uaJulZVXtYr26M:&amp;ved=0CAUQjRw&amp;url=http://www.garyteeter.com/social%20security.htm&amp;ei=jiZcUZqdLYPJhAffg4CIAg&amp;bvm=bv.44697112,d.ZG4&amp;psig=AFQjCNEDoAuoAlDZimroeEpcSU0xRkmo-w&amp;ust=1365080069984397" TargetMode="External"/><Relationship Id="rId1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3.emf"/><Relationship Id="rId3" Type="http://schemas.openxmlformats.org/officeDocument/2006/relationships/image" Target="../media/image41.emf"/><Relationship Id="rId7" Type="http://schemas.openxmlformats.org/officeDocument/2006/relationships/hyperlink" Target="http://www.google.co.uk/url?sa=i&amp;rct=j&amp;q=wikipedia.org&amp;source=images&amp;cd=&amp;cad=rja&amp;docid=wlpNnGWAb0OEBM&amp;tbnid=uaJulZVXtYr26M:&amp;ved=0CAUQjRw&amp;url=http://www.garyteeter.com/social%20security.htm&amp;ei=jiZcUZqdLYPJhAffg4CIAg&amp;bvm=bv.44697112,d.ZG4&amp;psig=AFQjCNEDoAuoAlDZimroeEpcSU0xRkmo-w&amp;ust=1365080069984397" TargetMode="External"/><Relationship Id="rId12" Type="http://schemas.openxmlformats.org/officeDocument/2006/relationships/image" Target="../media/image32.jpe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png"/><Relationship Id="rId11" Type="http://schemas.openxmlformats.org/officeDocument/2006/relationships/hyperlink" Target="http://www.google.co.uk/url?sa=i&amp;rct=j&amp;q=google+art+project&amp;source=images&amp;cd=&amp;cad=rja&amp;docid=Viissyycw2YUYM&amp;tbnid=EtKTmGDy05MzKM:&amp;ved=0CAUQjRw&amp;url=http://galleristny.com/2012/04/google-art-project-04032012/&amp;ei=AydcUdSZG4bChAf0i4CwAw&amp;bvm=bv.44697112,d.ZG4&amp;psig=AFQjCNFpMvMWtXhfM1yPPlt5MpowU8fkLw&amp;ust=1365080190681225" TargetMode="External"/><Relationship Id="rId5" Type="http://schemas.openxmlformats.org/officeDocument/2006/relationships/image" Target="../media/image10.png"/><Relationship Id="rId15" Type="http://schemas.openxmlformats.org/officeDocument/2006/relationships/image" Target="../media/image45.emf"/><Relationship Id="rId10" Type="http://schemas.openxmlformats.org/officeDocument/2006/relationships/image" Target="../media/image31.jpeg"/><Relationship Id="rId4" Type="http://schemas.openxmlformats.org/officeDocument/2006/relationships/image" Target="../media/image42.emf"/><Relationship Id="rId9" Type="http://schemas.openxmlformats.org/officeDocument/2006/relationships/hyperlink" Target="http://www.google.co.uk/url?sa=i&amp;rct=j&amp;q=google+books&amp;source=images&amp;cd=&amp;cad=rja&amp;docid=-wDMNgvQfiBDxM&amp;tbnid=1wlIYAcyJRi8QM:&amp;ved=0CAUQjRw&amp;url=http://news.cnet.com/8301-1023_3-57525928-93/google-book-publishers-settle-long-running-copyright-case/&amp;ei=3iZcUY78Mo-GhQfZjYCwDA&amp;bvm=bv.44697112,d.ZG4&amp;psig=AFQjCNHOpVP4W7pbyVKrGafC1PAe-QDonw&amp;ust=1365080138643050" TargetMode="External"/><Relationship Id="rId14" Type="http://schemas.openxmlformats.org/officeDocument/2006/relationships/image" Target="../media/image44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7.png"/><Relationship Id="rId7" Type="http://schemas.openxmlformats.org/officeDocument/2006/relationships/hyperlink" Target="http://www.google.co.uk/url?sa=i&amp;rct=j&amp;q=arty+people&amp;source=images&amp;cd=&amp;cad=rja&amp;docid=GoAd8huKoLG9SM&amp;tbnid=7q6HQcwxqM4MEM:&amp;ved=0CAUQjRw&amp;url=http://www.flickr.com/photos/contactmcr/7774105784/&amp;ei=Rq_uUe2UMaKn0wWsoIGYDA&amp;bvm=bv.49641647,d.ZGU&amp;psig=AFQjCNEBlU64PPL3t27ePyfLqIAxTQtx3Q&amp;ust=1374682967460850" TargetMode="External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microsoft.com/office/2007/relationships/hdphoto" Target="../media/hdphoto1.wdp"/><Relationship Id="rId5" Type="http://schemas.openxmlformats.org/officeDocument/2006/relationships/image" Target="../media/image48.jpeg"/><Relationship Id="rId10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hyperlink" Target="http://www.google.co.uk/url?sa=i&amp;rct=j&amp;q=access+all+areas+pass+template&amp;source=images&amp;cd=&amp;docid=alm6Qr6l7VmC5M&amp;tbnid=2qt64UtAhD9uNM:&amp;ved=0CAUQjRw&amp;url=http://www.crystalgraphics.com/powerpictures/images.photos.asp?ss=all%20access&amp;ei=C0dcUcSfMIOYhQffoYD4CQ&amp;bvm=bv.44697112,d.ZG4&amp;psig=AFQjCNE-w6cQkWJETDV8SpQKLjsmnYsCHQ&amp;ust=1365088380843304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52.emf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54.emf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emf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14.png"/><Relationship Id="rId7" Type="http://schemas.openxmlformats.org/officeDocument/2006/relationships/image" Target="../media/image5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emf"/><Relationship Id="rId5" Type="http://schemas.openxmlformats.org/officeDocument/2006/relationships/image" Target="../media/image27.png"/><Relationship Id="rId10" Type="http://schemas.openxmlformats.org/officeDocument/2006/relationships/image" Target="../media/image60.emf"/><Relationship Id="rId4" Type="http://schemas.openxmlformats.org/officeDocument/2006/relationships/image" Target="../media/image10.png"/><Relationship Id="rId9" Type="http://schemas.openxmlformats.org/officeDocument/2006/relationships/image" Target="../media/image59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../media/image61.png"/><Relationship Id="rId7" Type="http://schemas.openxmlformats.org/officeDocument/2006/relationships/image" Target="../media/image6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chart" Target="../charts/chart1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53639" y="2586283"/>
            <a:ext cx="6101888" cy="825821"/>
          </a:xfrm>
        </p:spPr>
        <p:txBody>
          <a:bodyPr>
            <a:normAutofit fontScale="55000" lnSpcReduction="20000"/>
          </a:bodyPr>
          <a:lstStyle/>
          <a:p>
            <a:r>
              <a:rPr lang="nl-BE" dirty="0" err="1" smtClean="0"/>
              <a:t>europeana</a:t>
            </a:r>
            <a:r>
              <a:rPr lang="nl-BE" dirty="0" smtClean="0"/>
              <a:t> </a:t>
            </a:r>
            <a:r>
              <a:rPr lang="en-US" dirty="0"/>
              <a:t>Awareness Evaluation and Tracking Study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806126" y="3511800"/>
            <a:ext cx="3108030" cy="467239"/>
          </a:xfrm>
        </p:spPr>
        <p:txBody>
          <a:bodyPr/>
          <a:lstStyle/>
          <a:p>
            <a:r>
              <a:rPr lang="en-US" dirty="0" smtClean="0"/>
              <a:t>Norway – Wave 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149942" y="4491705"/>
            <a:ext cx="5445125" cy="190800"/>
          </a:xfrm>
        </p:spPr>
        <p:txBody>
          <a:bodyPr/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Eleanor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Kenny, Head of Communications, </a:t>
            </a:r>
            <a:r>
              <a:rPr lang="en-GB" dirty="0">
                <a:latin typeface="Arial" pitchFamily="34" charset="0"/>
                <a:cs typeface="Arial" pitchFamily="34" charset="0"/>
              </a:rPr>
              <a:t>British Library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149942" y="4807105"/>
            <a:ext cx="5445125" cy="190800"/>
          </a:xfrm>
        </p:spPr>
        <p:txBody>
          <a:bodyPr/>
          <a:lstStyle/>
          <a:p>
            <a:r>
              <a:rPr lang="en-US" dirty="0"/>
              <a:t>Simon </a:t>
            </a:r>
            <a:r>
              <a:rPr lang="en-US" dirty="0" smtClean="0"/>
              <a:t>McDonald, Business Director, InSites Consulting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2149942" y="5007227"/>
            <a:ext cx="5445125" cy="190800"/>
          </a:xfrm>
        </p:spPr>
        <p:txBody>
          <a:bodyPr>
            <a:normAutofit/>
          </a:bodyPr>
          <a:lstStyle/>
          <a:p>
            <a:r>
              <a:rPr lang="en-US" dirty="0" smtClean="0"/>
              <a:t>simon@insites-consulting.com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690132" y="4231001"/>
            <a:ext cx="5763736" cy="0"/>
          </a:xfrm>
          <a:prstGeom prst="line">
            <a:avLst/>
          </a:prstGeom>
          <a:ln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16485" y="4502595"/>
            <a:ext cx="331200" cy="175699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0" bIns="21600" rtlCol="0">
            <a:spAutoFit/>
          </a:bodyPr>
          <a:lstStyle/>
          <a:p>
            <a:pPr defTabSz="457200"/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16485" y="4817993"/>
            <a:ext cx="331200" cy="175699"/>
          </a:xfrm>
          <a:prstGeom prst="rect">
            <a:avLst/>
          </a:prstGeom>
          <a:solidFill>
            <a:schemeClr val="tx1"/>
          </a:solidFill>
        </p:spPr>
        <p:txBody>
          <a:bodyPr wrap="square" lIns="72000" tIns="0" rIns="0" bIns="21600" rtlCol="0">
            <a:spAutoFit/>
          </a:bodyPr>
          <a:lstStyle/>
          <a:p>
            <a:pPr defTabSz="457200"/>
            <a:r>
              <a:rPr lang="en-US" sz="1000" b="1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149942" y="5211171"/>
            <a:ext cx="5445125" cy="190800"/>
          </a:xfrm>
        </p:spPr>
        <p:txBody>
          <a:bodyPr/>
          <a:lstStyle/>
          <a:p>
            <a:r>
              <a:rPr lang="en-US" dirty="0" smtClean="0"/>
              <a:t>Frederico Goncalves, </a:t>
            </a:r>
            <a:r>
              <a:rPr lang="en-US" dirty="0"/>
              <a:t>Research </a:t>
            </a:r>
            <a:r>
              <a:rPr lang="en-US" dirty="0" smtClean="0"/>
              <a:t>Consultant FMCG, </a:t>
            </a:r>
            <a:r>
              <a:rPr lang="en-US" dirty="0"/>
              <a:t>InSites Consulting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2149942" y="5411293"/>
            <a:ext cx="5445125" cy="190800"/>
          </a:xfrm>
        </p:spPr>
        <p:txBody>
          <a:bodyPr/>
          <a:lstStyle/>
          <a:p>
            <a:r>
              <a:rPr lang="fr-FR" dirty="0" smtClean="0"/>
              <a:t>Email </a:t>
            </a:r>
            <a:r>
              <a:rPr lang="fr-FR" dirty="0"/>
              <a:t>Frederico@insites-consulting.com</a:t>
            </a:r>
          </a:p>
          <a:p>
            <a:endParaRPr lang="fr-FR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1690132" y="2356934"/>
            <a:ext cx="5763736" cy="0"/>
          </a:xfrm>
          <a:prstGeom prst="line">
            <a:avLst/>
          </a:prstGeom>
          <a:ln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5" y="581882"/>
            <a:ext cx="2399528" cy="14327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006" y="3507424"/>
            <a:ext cx="634949" cy="46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1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20467C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66653" y="6420069"/>
            <a:ext cx="0" cy="28195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22877" r="8524" b="12528"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545667" y="6451600"/>
            <a:ext cx="2133600" cy="365125"/>
          </a:xfrm>
          <a:prstGeom prst="rect">
            <a:avLst/>
          </a:prstGeom>
        </p:spPr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 Placeholder 22"/>
          <p:cNvSpPr txBox="1">
            <a:spLocks/>
          </p:cNvSpPr>
          <p:nvPr/>
        </p:nvSpPr>
        <p:spPr>
          <a:xfrm>
            <a:off x="2157740" y="6455398"/>
            <a:ext cx="2843664" cy="239193"/>
          </a:xfrm>
          <a:prstGeom prst="rect">
            <a:avLst/>
          </a:prstGeom>
          <a:solidFill>
            <a:srgbClr val="20467C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AWARENESS, USAGE &amp; ATTITUDES</a:t>
            </a:r>
          </a:p>
        </p:txBody>
      </p:sp>
      <p:sp>
        <p:nvSpPr>
          <p:cNvPr id="21" name="Freeform 20"/>
          <p:cNvSpPr/>
          <p:nvPr/>
        </p:nvSpPr>
        <p:spPr>
          <a:xfrm>
            <a:off x="7705316" y="6005028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15" name="Rectangle 7"/>
          <p:cNvSpPr/>
          <p:nvPr/>
        </p:nvSpPr>
        <p:spPr>
          <a:xfrm>
            <a:off x="214798" y="94892"/>
            <a:ext cx="8714399" cy="957532"/>
          </a:xfrm>
          <a:custGeom>
            <a:avLst/>
            <a:gdLst>
              <a:gd name="connsiteX0" fmla="*/ 0 w 8220379"/>
              <a:gd name="connsiteY0" fmla="*/ 0 h 1224136"/>
              <a:gd name="connsiteX1" fmla="*/ 8220379 w 8220379"/>
              <a:gd name="connsiteY1" fmla="*/ 0 h 1224136"/>
              <a:gd name="connsiteX2" fmla="*/ 8220379 w 8220379"/>
              <a:gd name="connsiteY2" fmla="*/ 1224136 h 1224136"/>
              <a:gd name="connsiteX3" fmla="*/ 0 w 8220379"/>
              <a:gd name="connsiteY3" fmla="*/ 1224136 h 1224136"/>
              <a:gd name="connsiteX4" fmla="*/ 0 w 8220379"/>
              <a:gd name="connsiteY4" fmla="*/ 0 h 1224136"/>
              <a:gd name="connsiteX0" fmla="*/ 0 w 8487079"/>
              <a:gd name="connsiteY0" fmla="*/ 0 h 1224136"/>
              <a:gd name="connsiteX1" fmla="*/ 8487079 w 8487079"/>
              <a:gd name="connsiteY1" fmla="*/ 9525 h 1224136"/>
              <a:gd name="connsiteX2" fmla="*/ 8220379 w 8487079"/>
              <a:gd name="connsiteY2" fmla="*/ 1224136 h 1224136"/>
              <a:gd name="connsiteX3" fmla="*/ 0 w 8487079"/>
              <a:gd name="connsiteY3" fmla="*/ 1224136 h 1224136"/>
              <a:gd name="connsiteX4" fmla="*/ 0 w 8487079"/>
              <a:gd name="connsiteY4" fmla="*/ 0 h 1224136"/>
              <a:gd name="connsiteX0" fmla="*/ 0 w 8515654"/>
              <a:gd name="connsiteY0" fmla="*/ 200025 h 1214611"/>
              <a:gd name="connsiteX1" fmla="*/ 8515654 w 8515654"/>
              <a:gd name="connsiteY1" fmla="*/ 0 h 1214611"/>
              <a:gd name="connsiteX2" fmla="*/ 8248954 w 8515654"/>
              <a:gd name="connsiteY2" fmla="*/ 1214611 h 1214611"/>
              <a:gd name="connsiteX3" fmla="*/ 28575 w 8515654"/>
              <a:gd name="connsiteY3" fmla="*/ 1214611 h 1214611"/>
              <a:gd name="connsiteX4" fmla="*/ 0 w 8515654"/>
              <a:gd name="connsiteY4" fmla="*/ 200025 h 1214611"/>
              <a:gd name="connsiteX0" fmla="*/ 0 w 8515654"/>
              <a:gd name="connsiteY0" fmla="*/ 200025 h 1309861"/>
              <a:gd name="connsiteX1" fmla="*/ 8515654 w 8515654"/>
              <a:gd name="connsiteY1" fmla="*/ 0 h 1309861"/>
              <a:gd name="connsiteX2" fmla="*/ 8248954 w 8515654"/>
              <a:gd name="connsiteY2" fmla="*/ 1214611 h 1309861"/>
              <a:gd name="connsiteX3" fmla="*/ 133350 w 8515654"/>
              <a:gd name="connsiteY3" fmla="*/ 1309861 h 1309861"/>
              <a:gd name="connsiteX4" fmla="*/ 0 w 8515654"/>
              <a:gd name="connsiteY4" fmla="*/ 200025 h 130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5654" h="1309861">
                <a:moveTo>
                  <a:pt x="0" y="200025"/>
                </a:moveTo>
                <a:lnTo>
                  <a:pt x="8515654" y="0"/>
                </a:lnTo>
                <a:lnTo>
                  <a:pt x="8248954" y="1214611"/>
                </a:lnTo>
                <a:lnTo>
                  <a:pt x="133350" y="1309861"/>
                </a:lnTo>
                <a:lnTo>
                  <a:pt x="0" y="200025"/>
                </a:lnTo>
                <a:close/>
              </a:path>
            </a:pathLst>
          </a:custGeom>
          <a:solidFill>
            <a:srgbClr val="2046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prstClr val="white"/>
                </a:solidFill>
                <a:latin typeface="Arial"/>
                <a:cs typeface="Arial" pitchFamily="34" charset="0"/>
              </a:rPr>
              <a:t>	Overall Awareness of </a:t>
            </a:r>
            <a:r>
              <a:rPr lang="en-GB" sz="2400" b="1" dirty="0" err="1" smtClean="0">
                <a:solidFill>
                  <a:prstClr val="white"/>
                </a:solidFill>
                <a:latin typeface="Arial"/>
                <a:cs typeface="Arial" pitchFamily="34" charset="0"/>
              </a:rPr>
              <a:t>europeana</a:t>
            </a:r>
            <a:r>
              <a:rPr lang="en-GB" sz="2400" b="1" dirty="0" smtClean="0">
                <a:solidFill>
                  <a:prstClr val="white"/>
                </a:solidFill>
                <a:latin typeface="Arial"/>
                <a:cs typeface="Arial" pitchFamily="34" charset="0"/>
              </a:rPr>
              <a:t> was low (wave 1)</a:t>
            </a:r>
            <a:endParaRPr lang="en-GB" sz="2400" b="1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0140" y="1190847"/>
            <a:ext cx="830905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Berlin Sans FB Demi" pitchFamily="34" charset="0"/>
              </a:rPr>
              <a:t>Only </a:t>
            </a:r>
            <a:r>
              <a:rPr lang="en-GB" sz="6600" b="1" dirty="0" smtClean="0">
                <a:solidFill>
                  <a:srgbClr val="20467C"/>
                </a:solidFill>
                <a:latin typeface="Berlin Sans FB Demi" pitchFamily="34" charset="0"/>
              </a:rPr>
              <a:t>9%</a:t>
            </a:r>
            <a:r>
              <a:rPr lang="en-GB" sz="4000" b="1" dirty="0" smtClean="0">
                <a:latin typeface="Berlin Sans FB Demi" pitchFamily="34" charset="0"/>
              </a:rPr>
              <a:t> of all respondents are aware of </a:t>
            </a:r>
            <a:r>
              <a:rPr lang="en-GB" sz="4000" b="1" dirty="0" err="1" smtClean="0">
                <a:latin typeface="Berlin Sans FB Demi" pitchFamily="34" charset="0"/>
              </a:rPr>
              <a:t>europeana</a:t>
            </a:r>
            <a:endParaRPr lang="en-GB" sz="1050" b="1" dirty="0" smtClean="0">
              <a:latin typeface="Berlin Sans FB Dem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91968" y="2908925"/>
            <a:ext cx="2873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rgbClr val="20467C"/>
                </a:solidFill>
              </a:rPr>
              <a:t>12%</a:t>
            </a:r>
            <a:r>
              <a:rPr lang="en-GB" sz="6600" b="1" dirty="0" smtClean="0">
                <a:solidFill>
                  <a:schemeClr val="accent6"/>
                </a:solidFill>
              </a:rPr>
              <a:t> </a:t>
            </a:r>
            <a:endParaRPr lang="nl-BE" sz="6600" b="1" dirty="0">
              <a:solidFill>
                <a:schemeClr val="accent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08719" y="3151766"/>
            <a:ext cx="5847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Italy</a:t>
            </a:r>
            <a:endParaRPr lang="en-GB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398367" y="3778392"/>
            <a:ext cx="2873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rgbClr val="20467C"/>
                </a:solidFill>
              </a:rPr>
              <a:t>4%</a:t>
            </a:r>
            <a:r>
              <a:rPr lang="en-GB" sz="8000" b="1" dirty="0" smtClean="0">
                <a:solidFill>
                  <a:srgbClr val="20467C"/>
                </a:solidFill>
              </a:rPr>
              <a:t> </a:t>
            </a:r>
            <a:endParaRPr lang="nl-BE" sz="8000" b="1" dirty="0">
              <a:solidFill>
                <a:srgbClr val="20467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0593" y="4227065"/>
            <a:ext cx="5447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 smtClean="0"/>
              <a:t>Norway</a:t>
            </a:r>
            <a:endParaRPr lang="en-GB" sz="2400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800743" y="4724856"/>
            <a:ext cx="2873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20467C"/>
                </a:solidFill>
              </a:rPr>
              <a:t>6</a:t>
            </a:r>
            <a:r>
              <a:rPr lang="en-GB" sz="6600" b="1" dirty="0" smtClean="0">
                <a:solidFill>
                  <a:srgbClr val="20467C"/>
                </a:solidFill>
              </a:rPr>
              <a:t>%</a:t>
            </a:r>
            <a:r>
              <a:rPr lang="en-GB" sz="8000" b="1" dirty="0" smtClean="0">
                <a:solidFill>
                  <a:srgbClr val="20467C"/>
                </a:solidFill>
              </a:rPr>
              <a:t> </a:t>
            </a:r>
            <a:endParaRPr lang="nl-BE" sz="8000" b="1" dirty="0">
              <a:solidFill>
                <a:srgbClr val="20467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24403" y="5172660"/>
            <a:ext cx="5847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Poland</a:t>
            </a:r>
            <a:endParaRPr lang="en-GB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748469" y="3224619"/>
            <a:ext cx="287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20467C"/>
                </a:solidFill>
              </a:rPr>
              <a:t>10%</a:t>
            </a:r>
            <a:r>
              <a:rPr lang="en-GB" sz="3600" b="1" dirty="0" smtClean="0">
                <a:solidFill>
                  <a:schemeClr val="accent6"/>
                </a:solidFill>
              </a:rPr>
              <a:t> </a:t>
            </a:r>
            <a:endParaRPr lang="nl-BE" sz="3600" b="1" dirty="0">
              <a:solidFill>
                <a:schemeClr val="accent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22722" y="3348472"/>
            <a:ext cx="584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Italy (W2)</a:t>
            </a:r>
            <a:endParaRPr lang="en-GB" sz="1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748469" y="5234215"/>
            <a:ext cx="287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20467C"/>
                </a:solidFill>
              </a:rPr>
              <a:t>14% </a:t>
            </a:r>
            <a:endParaRPr lang="nl-BE" sz="3600" b="1" dirty="0">
              <a:solidFill>
                <a:srgbClr val="20467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22722" y="5408533"/>
            <a:ext cx="584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Poland (W2)</a:t>
            </a:r>
            <a:endParaRPr lang="en-GB" sz="1100" b="1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344" y="4373036"/>
            <a:ext cx="634949" cy="46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7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20467C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66653" y="6420069"/>
            <a:ext cx="0" cy="28195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22877" r="8524" b="12528"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545667" y="6451600"/>
            <a:ext cx="2133600" cy="365125"/>
          </a:xfrm>
          <a:prstGeom prst="rect">
            <a:avLst/>
          </a:prstGeom>
        </p:spPr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705316" y="6005028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15" name="Rectangle 7"/>
          <p:cNvSpPr/>
          <p:nvPr/>
        </p:nvSpPr>
        <p:spPr>
          <a:xfrm>
            <a:off x="214798" y="94892"/>
            <a:ext cx="8714399" cy="957532"/>
          </a:xfrm>
          <a:custGeom>
            <a:avLst/>
            <a:gdLst>
              <a:gd name="connsiteX0" fmla="*/ 0 w 8220379"/>
              <a:gd name="connsiteY0" fmla="*/ 0 h 1224136"/>
              <a:gd name="connsiteX1" fmla="*/ 8220379 w 8220379"/>
              <a:gd name="connsiteY1" fmla="*/ 0 h 1224136"/>
              <a:gd name="connsiteX2" fmla="*/ 8220379 w 8220379"/>
              <a:gd name="connsiteY2" fmla="*/ 1224136 h 1224136"/>
              <a:gd name="connsiteX3" fmla="*/ 0 w 8220379"/>
              <a:gd name="connsiteY3" fmla="*/ 1224136 h 1224136"/>
              <a:gd name="connsiteX4" fmla="*/ 0 w 8220379"/>
              <a:gd name="connsiteY4" fmla="*/ 0 h 1224136"/>
              <a:gd name="connsiteX0" fmla="*/ 0 w 8487079"/>
              <a:gd name="connsiteY0" fmla="*/ 0 h 1224136"/>
              <a:gd name="connsiteX1" fmla="*/ 8487079 w 8487079"/>
              <a:gd name="connsiteY1" fmla="*/ 9525 h 1224136"/>
              <a:gd name="connsiteX2" fmla="*/ 8220379 w 8487079"/>
              <a:gd name="connsiteY2" fmla="*/ 1224136 h 1224136"/>
              <a:gd name="connsiteX3" fmla="*/ 0 w 8487079"/>
              <a:gd name="connsiteY3" fmla="*/ 1224136 h 1224136"/>
              <a:gd name="connsiteX4" fmla="*/ 0 w 8487079"/>
              <a:gd name="connsiteY4" fmla="*/ 0 h 1224136"/>
              <a:gd name="connsiteX0" fmla="*/ 0 w 8515654"/>
              <a:gd name="connsiteY0" fmla="*/ 200025 h 1214611"/>
              <a:gd name="connsiteX1" fmla="*/ 8515654 w 8515654"/>
              <a:gd name="connsiteY1" fmla="*/ 0 h 1214611"/>
              <a:gd name="connsiteX2" fmla="*/ 8248954 w 8515654"/>
              <a:gd name="connsiteY2" fmla="*/ 1214611 h 1214611"/>
              <a:gd name="connsiteX3" fmla="*/ 28575 w 8515654"/>
              <a:gd name="connsiteY3" fmla="*/ 1214611 h 1214611"/>
              <a:gd name="connsiteX4" fmla="*/ 0 w 8515654"/>
              <a:gd name="connsiteY4" fmla="*/ 200025 h 1214611"/>
              <a:gd name="connsiteX0" fmla="*/ 0 w 8515654"/>
              <a:gd name="connsiteY0" fmla="*/ 200025 h 1309861"/>
              <a:gd name="connsiteX1" fmla="*/ 8515654 w 8515654"/>
              <a:gd name="connsiteY1" fmla="*/ 0 h 1309861"/>
              <a:gd name="connsiteX2" fmla="*/ 8248954 w 8515654"/>
              <a:gd name="connsiteY2" fmla="*/ 1214611 h 1309861"/>
              <a:gd name="connsiteX3" fmla="*/ 133350 w 8515654"/>
              <a:gd name="connsiteY3" fmla="*/ 1309861 h 1309861"/>
              <a:gd name="connsiteX4" fmla="*/ 0 w 8515654"/>
              <a:gd name="connsiteY4" fmla="*/ 200025 h 130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5654" h="1309861">
                <a:moveTo>
                  <a:pt x="0" y="200025"/>
                </a:moveTo>
                <a:lnTo>
                  <a:pt x="8515654" y="0"/>
                </a:lnTo>
                <a:lnTo>
                  <a:pt x="8248954" y="1214611"/>
                </a:lnTo>
                <a:lnTo>
                  <a:pt x="133350" y="1309861"/>
                </a:lnTo>
                <a:lnTo>
                  <a:pt x="0" y="200025"/>
                </a:lnTo>
                <a:close/>
              </a:path>
            </a:pathLst>
          </a:custGeom>
          <a:solidFill>
            <a:srgbClr val="2046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white"/>
                </a:solidFill>
                <a:latin typeface="Arial"/>
                <a:cs typeface="Arial" pitchFamily="34" charset="0"/>
              </a:rPr>
              <a:t>	Overall Awareness of </a:t>
            </a:r>
            <a:r>
              <a:rPr lang="en-US" sz="2400" b="1" dirty="0" err="1" smtClean="0">
                <a:solidFill>
                  <a:prstClr val="white"/>
                </a:solidFill>
                <a:latin typeface="Arial"/>
                <a:cs typeface="Arial" pitchFamily="34" charset="0"/>
              </a:rPr>
              <a:t>europeana</a:t>
            </a:r>
            <a:r>
              <a:rPr lang="en-US" sz="2400" b="1" dirty="0" smtClean="0">
                <a:solidFill>
                  <a:prstClr val="white"/>
                </a:solidFill>
                <a:latin typeface="Arial"/>
                <a:cs typeface="Arial" pitchFamily="34" charset="0"/>
              </a:rPr>
              <a:t> </a:t>
            </a:r>
            <a:r>
              <a:rPr lang="en-US" sz="2400" b="1" dirty="0">
                <a:solidFill>
                  <a:prstClr val="white"/>
                </a:solidFill>
                <a:latin typeface="Arial"/>
                <a:cs typeface="Arial" pitchFamily="34" charset="0"/>
              </a:rPr>
              <a:t>- Norway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0140" y="1190847"/>
            <a:ext cx="8309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Berlin Sans FB Demi" pitchFamily="34" charset="0"/>
              </a:rPr>
              <a:t>But awareness in Norway has increased in the second wave</a:t>
            </a:r>
            <a:endParaRPr lang="en-GB" sz="1050" b="1" dirty="0" smtClean="0">
              <a:latin typeface="Berlin Sans FB Dem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91968" y="2908925"/>
            <a:ext cx="2873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20467C"/>
                </a:solidFill>
              </a:rPr>
              <a:t>4</a:t>
            </a:r>
            <a:r>
              <a:rPr lang="en-GB" sz="6600" b="1" dirty="0" smtClean="0">
                <a:solidFill>
                  <a:srgbClr val="20467C"/>
                </a:solidFill>
              </a:rPr>
              <a:t>% </a:t>
            </a:r>
            <a:endParaRPr lang="nl-BE" sz="6600" b="1" dirty="0">
              <a:solidFill>
                <a:srgbClr val="20467C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06844" y="3151766"/>
            <a:ext cx="5847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Norway (wave 1)</a:t>
            </a:r>
            <a:endParaRPr lang="en-GB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398367" y="3778392"/>
            <a:ext cx="2873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20467C"/>
                </a:solidFill>
              </a:rPr>
              <a:t>7</a:t>
            </a:r>
            <a:r>
              <a:rPr lang="en-GB" sz="6600" b="1" dirty="0" smtClean="0">
                <a:solidFill>
                  <a:srgbClr val="20467C"/>
                </a:solidFill>
              </a:rPr>
              <a:t>%</a:t>
            </a:r>
            <a:r>
              <a:rPr lang="en-GB" sz="8000" b="1" dirty="0" smtClean="0">
                <a:solidFill>
                  <a:srgbClr val="20467C"/>
                </a:solidFill>
              </a:rPr>
              <a:t> </a:t>
            </a:r>
            <a:endParaRPr lang="nl-BE" sz="8000" b="1" dirty="0">
              <a:solidFill>
                <a:srgbClr val="20467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0593" y="4227065"/>
            <a:ext cx="5447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 smtClean="0"/>
              <a:t>Norway (wave 2)</a:t>
            </a:r>
            <a:endParaRPr lang="en-GB" sz="2400" b="1" dirty="0" smtClean="0"/>
          </a:p>
        </p:txBody>
      </p:sp>
      <p:sp>
        <p:nvSpPr>
          <p:cNvPr id="35" name="Text Placeholder 22"/>
          <p:cNvSpPr txBox="1">
            <a:spLocks/>
          </p:cNvSpPr>
          <p:nvPr/>
        </p:nvSpPr>
        <p:spPr>
          <a:xfrm>
            <a:off x="2157740" y="6455398"/>
            <a:ext cx="2843664" cy="239193"/>
          </a:xfrm>
          <a:prstGeom prst="rect">
            <a:avLst/>
          </a:prstGeom>
          <a:solidFill>
            <a:srgbClr val="20467C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AWARENESS, USAGE &amp; ATTITUDES</a:t>
            </a:r>
          </a:p>
        </p:txBody>
      </p:sp>
    </p:spTree>
    <p:extLst>
      <p:ext uri="{BB962C8B-B14F-4D97-AF65-F5344CB8AC3E}">
        <p14:creationId xmlns:p14="http://schemas.microsoft.com/office/powerpoint/2010/main" val="332438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20467C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66653" y="6420069"/>
            <a:ext cx="0" cy="28195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22877" r="8524" b="12528"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545667" y="6451600"/>
            <a:ext cx="2133600" cy="365125"/>
          </a:xfrm>
          <a:prstGeom prst="rect">
            <a:avLst/>
          </a:prstGeom>
        </p:spPr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705316" y="6005028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15" name="Rectangle 7"/>
          <p:cNvSpPr/>
          <p:nvPr/>
        </p:nvSpPr>
        <p:spPr>
          <a:xfrm>
            <a:off x="214798" y="94892"/>
            <a:ext cx="8714399" cy="957532"/>
          </a:xfrm>
          <a:custGeom>
            <a:avLst/>
            <a:gdLst>
              <a:gd name="connsiteX0" fmla="*/ 0 w 8220379"/>
              <a:gd name="connsiteY0" fmla="*/ 0 h 1224136"/>
              <a:gd name="connsiteX1" fmla="*/ 8220379 w 8220379"/>
              <a:gd name="connsiteY1" fmla="*/ 0 h 1224136"/>
              <a:gd name="connsiteX2" fmla="*/ 8220379 w 8220379"/>
              <a:gd name="connsiteY2" fmla="*/ 1224136 h 1224136"/>
              <a:gd name="connsiteX3" fmla="*/ 0 w 8220379"/>
              <a:gd name="connsiteY3" fmla="*/ 1224136 h 1224136"/>
              <a:gd name="connsiteX4" fmla="*/ 0 w 8220379"/>
              <a:gd name="connsiteY4" fmla="*/ 0 h 1224136"/>
              <a:gd name="connsiteX0" fmla="*/ 0 w 8487079"/>
              <a:gd name="connsiteY0" fmla="*/ 0 h 1224136"/>
              <a:gd name="connsiteX1" fmla="*/ 8487079 w 8487079"/>
              <a:gd name="connsiteY1" fmla="*/ 9525 h 1224136"/>
              <a:gd name="connsiteX2" fmla="*/ 8220379 w 8487079"/>
              <a:gd name="connsiteY2" fmla="*/ 1224136 h 1224136"/>
              <a:gd name="connsiteX3" fmla="*/ 0 w 8487079"/>
              <a:gd name="connsiteY3" fmla="*/ 1224136 h 1224136"/>
              <a:gd name="connsiteX4" fmla="*/ 0 w 8487079"/>
              <a:gd name="connsiteY4" fmla="*/ 0 h 1224136"/>
              <a:gd name="connsiteX0" fmla="*/ 0 w 8515654"/>
              <a:gd name="connsiteY0" fmla="*/ 200025 h 1214611"/>
              <a:gd name="connsiteX1" fmla="*/ 8515654 w 8515654"/>
              <a:gd name="connsiteY1" fmla="*/ 0 h 1214611"/>
              <a:gd name="connsiteX2" fmla="*/ 8248954 w 8515654"/>
              <a:gd name="connsiteY2" fmla="*/ 1214611 h 1214611"/>
              <a:gd name="connsiteX3" fmla="*/ 28575 w 8515654"/>
              <a:gd name="connsiteY3" fmla="*/ 1214611 h 1214611"/>
              <a:gd name="connsiteX4" fmla="*/ 0 w 8515654"/>
              <a:gd name="connsiteY4" fmla="*/ 200025 h 1214611"/>
              <a:gd name="connsiteX0" fmla="*/ 0 w 8515654"/>
              <a:gd name="connsiteY0" fmla="*/ 200025 h 1309861"/>
              <a:gd name="connsiteX1" fmla="*/ 8515654 w 8515654"/>
              <a:gd name="connsiteY1" fmla="*/ 0 h 1309861"/>
              <a:gd name="connsiteX2" fmla="*/ 8248954 w 8515654"/>
              <a:gd name="connsiteY2" fmla="*/ 1214611 h 1309861"/>
              <a:gd name="connsiteX3" fmla="*/ 133350 w 8515654"/>
              <a:gd name="connsiteY3" fmla="*/ 1309861 h 1309861"/>
              <a:gd name="connsiteX4" fmla="*/ 0 w 8515654"/>
              <a:gd name="connsiteY4" fmla="*/ 200025 h 130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5654" h="1309861">
                <a:moveTo>
                  <a:pt x="0" y="200025"/>
                </a:moveTo>
                <a:lnTo>
                  <a:pt x="8515654" y="0"/>
                </a:lnTo>
                <a:lnTo>
                  <a:pt x="8248954" y="1214611"/>
                </a:lnTo>
                <a:lnTo>
                  <a:pt x="133350" y="1309861"/>
                </a:lnTo>
                <a:lnTo>
                  <a:pt x="0" y="200025"/>
                </a:lnTo>
                <a:close/>
              </a:path>
            </a:pathLst>
          </a:custGeom>
          <a:solidFill>
            <a:srgbClr val="2046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white"/>
                </a:solidFill>
                <a:latin typeface="Arial"/>
                <a:cs typeface="Arial" pitchFamily="34" charset="0"/>
              </a:rPr>
              <a:t>	Where has awareness changed?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8394" y="1135764"/>
            <a:ext cx="830905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Berlin Sans FB Demi" pitchFamily="34" charset="0"/>
              </a:rPr>
              <a:t>Increase in awareness occurs amongst those: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20467C"/>
                </a:solidFill>
                <a:latin typeface="Berlin Sans FB Demi" pitchFamily="34" charset="0"/>
              </a:rPr>
              <a:t>Working</a:t>
            </a:r>
            <a:r>
              <a:rPr lang="en-GB" sz="2800" b="1" dirty="0" smtClean="0">
                <a:latin typeface="Berlin Sans FB Demi" pitchFamily="34" charset="0"/>
              </a:rPr>
              <a:t> in the </a:t>
            </a:r>
            <a:r>
              <a:rPr lang="en-GB" sz="2800" b="1" dirty="0" smtClean="0">
                <a:solidFill>
                  <a:srgbClr val="20467C"/>
                </a:solidFill>
                <a:latin typeface="Berlin Sans FB Demi" pitchFamily="34" charset="0"/>
              </a:rPr>
              <a:t>culture</a:t>
            </a:r>
            <a:r>
              <a:rPr lang="en-GB" sz="2800" b="1" dirty="0" smtClean="0">
                <a:latin typeface="Berlin Sans FB Demi" pitchFamily="34" charset="0"/>
              </a:rPr>
              <a:t> and </a:t>
            </a:r>
            <a:r>
              <a:rPr lang="en-GB" sz="2800" b="1" dirty="0" smtClean="0">
                <a:solidFill>
                  <a:srgbClr val="20467C"/>
                </a:solidFill>
                <a:latin typeface="Berlin Sans FB Demi" pitchFamily="34" charset="0"/>
              </a:rPr>
              <a:t>education sectors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20467C"/>
                </a:solidFill>
                <a:latin typeface="Berlin Sans FB Demi" pitchFamily="34" charset="0"/>
              </a:rPr>
              <a:t>Very interested </a:t>
            </a:r>
            <a:r>
              <a:rPr lang="en-GB" sz="2800" b="1" dirty="0" smtClean="0">
                <a:latin typeface="Berlin Sans FB Demi" pitchFamily="34" charset="0"/>
              </a:rPr>
              <a:t>in the </a:t>
            </a:r>
            <a:r>
              <a:rPr lang="en-GB" sz="2800" b="1" dirty="0" smtClean="0">
                <a:solidFill>
                  <a:srgbClr val="20467C"/>
                </a:solidFill>
                <a:latin typeface="Berlin Sans FB Demi" pitchFamily="34" charset="0"/>
              </a:rPr>
              <a:t>arts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 smtClean="0">
                <a:solidFill>
                  <a:srgbClr val="20467C"/>
                </a:solidFill>
                <a:latin typeface="Berlin Sans FB Demi" pitchFamily="34" charset="0"/>
              </a:rPr>
              <a:t>Less than 35 </a:t>
            </a:r>
            <a:r>
              <a:rPr lang="en-GB" sz="2800" b="1" dirty="0" err="1" smtClean="0">
                <a:solidFill>
                  <a:srgbClr val="20467C"/>
                </a:solidFill>
                <a:latin typeface="Berlin Sans FB Demi" pitchFamily="34" charset="0"/>
              </a:rPr>
              <a:t>yos</a:t>
            </a:r>
            <a:endParaRPr lang="en-GB" sz="2800" b="1" dirty="0" smtClean="0">
              <a:solidFill>
                <a:srgbClr val="20467C"/>
              </a:solidFill>
              <a:latin typeface="Berlin Sans FB Dem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2800" b="1" dirty="0">
              <a:latin typeface="Berlin Sans FB Dem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2800" b="1" dirty="0" smtClean="0">
              <a:latin typeface="Berlin Sans FB Dem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2800" b="1" dirty="0">
              <a:latin typeface="Berlin Sans FB Dem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2800" b="1" dirty="0" smtClean="0">
              <a:latin typeface="Berlin Sans FB Dem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2800" b="1" dirty="0">
              <a:latin typeface="Berlin Sans FB Dem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2800" b="1" dirty="0" smtClean="0">
              <a:latin typeface="Berlin Sans FB Demi" pitchFamily="34" charset="0"/>
            </a:endParaRPr>
          </a:p>
          <a:p>
            <a:endParaRPr lang="en-GB" sz="2800" b="1" dirty="0" smtClean="0">
              <a:latin typeface="Berlin Sans FB Demi" pitchFamily="34" charset="0"/>
            </a:endParaRPr>
          </a:p>
          <a:p>
            <a:endParaRPr lang="en-GB" sz="800" b="1" dirty="0" smtClean="0">
              <a:latin typeface="Berlin Sans FB Demi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5273" y="2522860"/>
            <a:ext cx="2136113" cy="26631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026" y="2522860"/>
            <a:ext cx="2136113" cy="26631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97774" y="3035179"/>
            <a:ext cx="610299" cy="215444"/>
          </a:xfrm>
          <a:prstGeom prst="rect">
            <a:avLst/>
          </a:prstGeom>
          <a:solidFill>
            <a:srgbClr val="F1930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Wave 2</a:t>
            </a:r>
            <a:endParaRPr lang="en-US" sz="8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6135" y="3035179"/>
            <a:ext cx="612000" cy="216000"/>
          </a:xfrm>
          <a:prstGeom prst="rect">
            <a:avLst/>
          </a:prstGeom>
          <a:solidFill>
            <a:srgbClr val="68C1D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Wave 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72255" y="5192960"/>
            <a:ext cx="1030596" cy="108000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Less than 35 </a:t>
            </a:r>
            <a:r>
              <a:rPr lang="en-US" sz="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</a:t>
            </a:r>
            <a:endParaRPr lang="en-US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0855" y="2522860"/>
            <a:ext cx="2136113" cy="2663182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2022305" y="5192960"/>
            <a:ext cx="1030596" cy="108000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More than 35 </a:t>
            </a:r>
            <a:r>
              <a:rPr lang="en-US" sz="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yo</a:t>
            </a:r>
            <a:endParaRPr lang="en-US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772618" y="5192960"/>
            <a:ext cx="1287657" cy="289310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Culture / Education Professionals</a:t>
            </a:r>
            <a:endParaRPr lang="en-US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1583" y="2522860"/>
            <a:ext cx="2136113" cy="2663182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5581506" y="5192960"/>
            <a:ext cx="1573900" cy="289310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Very interested in the arts</a:t>
            </a:r>
            <a:endParaRPr lang="en-US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4978" y="2522860"/>
            <a:ext cx="2136113" cy="2663182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7352888" y="5192960"/>
            <a:ext cx="1573900" cy="289310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Quite interested in the arts</a:t>
            </a:r>
            <a:endParaRPr lang="en-US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Placeholder 22"/>
          <p:cNvSpPr txBox="1">
            <a:spLocks/>
          </p:cNvSpPr>
          <p:nvPr/>
        </p:nvSpPr>
        <p:spPr>
          <a:xfrm>
            <a:off x="2157740" y="6455398"/>
            <a:ext cx="2843664" cy="239193"/>
          </a:xfrm>
          <a:prstGeom prst="rect">
            <a:avLst/>
          </a:prstGeom>
          <a:solidFill>
            <a:srgbClr val="20467C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AWARENESS, USAGE &amp; ATTITUDES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565061" y="3713941"/>
            <a:ext cx="1573059" cy="1330321"/>
          </a:xfrm>
          <a:prstGeom prst="roundRect">
            <a:avLst/>
          </a:prstGeom>
          <a:noFill/>
          <a:ln>
            <a:solidFill>
              <a:srgbClr val="2046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>
            <a:off x="5545667" y="3713941"/>
            <a:ext cx="1573059" cy="1330321"/>
          </a:xfrm>
          <a:prstGeom prst="roundRect">
            <a:avLst/>
          </a:prstGeom>
          <a:noFill/>
          <a:ln>
            <a:solidFill>
              <a:srgbClr val="2046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250500" y="3713941"/>
            <a:ext cx="1573059" cy="1330321"/>
          </a:xfrm>
          <a:prstGeom prst="roundRect">
            <a:avLst/>
          </a:prstGeom>
          <a:noFill/>
          <a:ln>
            <a:solidFill>
              <a:srgbClr val="2046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02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20467C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66653" y="6420069"/>
            <a:ext cx="0" cy="28195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22877" r="8524" b="12528"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545667" y="6451600"/>
            <a:ext cx="2133600" cy="365125"/>
          </a:xfrm>
          <a:prstGeom prst="rect">
            <a:avLst/>
          </a:prstGeom>
        </p:spPr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705316" y="6005028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23" name="Text Placeholder 22"/>
          <p:cNvSpPr txBox="1">
            <a:spLocks/>
          </p:cNvSpPr>
          <p:nvPr/>
        </p:nvSpPr>
        <p:spPr>
          <a:xfrm>
            <a:off x="2157740" y="6455398"/>
            <a:ext cx="2843664" cy="239193"/>
          </a:xfrm>
          <a:prstGeom prst="rect">
            <a:avLst/>
          </a:prstGeom>
          <a:solidFill>
            <a:srgbClr val="20467C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AWARENESS, USAGE &amp; ATTITUDES</a:t>
            </a: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251520" y="8620"/>
            <a:ext cx="8964488" cy="9453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rgbClr val="D9AFF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20467C"/>
                </a:solidFill>
              </a:rPr>
              <a:t>Norway’s untold stories from the Second World </a:t>
            </a:r>
            <a:r>
              <a:rPr lang="en-US" dirty="0" smtClean="0">
                <a:solidFill>
                  <a:srgbClr val="20467C"/>
                </a:solidFill>
              </a:rPr>
              <a:t>War</a:t>
            </a:r>
            <a:r>
              <a:rPr lang="en-US" dirty="0">
                <a:solidFill>
                  <a:srgbClr val="20467C"/>
                </a:solidFill>
              </a:rPr>
              <a:t/>
            </a:r>
            <a:br>
              <a:rPr lang="en-US" dirty="0">
                <a:solidFill>
                  <a:srgbClr val="20467C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Interest on the topic and Awareness </a:t>
            </a:r>
            <a:r>
              <a:rPr lang="en-US" sz="2000" dirty="0" smtClean="0">
                <a:solidFill>
                  <a:schemeClr val="tx1"/>
                </a:solidFill>
              </a:rPr>
              <a:t>of </a:t>
            </a:r>
            <a:r>
              <a:rPr lang="en-US" sz="2000" dirty="0" err="1" smtClean="0">
                <a:solidFill>
                  <a:schemeClr val="tx1"/>
                </a:solidFill>
              </a:rPr>
              <a:t>europeana</a:t>
            </a:r>
            <a:r>
              <a:rPr lang="en-US" sz="2000" dirty="0" smtClean="0">
                <a:solidFill>
                  <a:schemeClr val="tx1"/>
                </a:solidFill>
              </a:rPr>
              <a:t> related events</a:t>
            </a:r>
            <a:endParaRPr lang="nl-BE" sz="20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68000" y="925517"/>
            <a:ext cx="8280000" cy="14990"/>
          </a:xfrm>
          <a:prstGeom prst="line">
            <a:avLst/>
          </a:prstGeom>
          <a:ln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548545">
            <a:off x="7129893" y="1147085"/>
            <a:ext cx="1805540" cy="379265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775276">
            <a:off x="7536957" y="834149"/>
            <a:ext cx="1321005" cy="379265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548545">
            <a:off x="6074459" y="1100423"/>
            <a:ext cx="280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QUESTIONS</a:t>
            </a:r>
            <a:endParaRPr lang="nl-BE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775276">
            <a:off x="6218048" y="689664"/>
            <a:ext cx="254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EXTRA</a:t>
            </a:r>
            <a:endParaRPr lang="nl-BE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13987" y="1343231"/>
            <a:ext cx="6931170" cy="57328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How interested are you in reading or learning 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about </a:t>
            </a:r>
            <a:r>
              <a:rPr lang="en-US" b="1" dirty="0">
                <a:solidFill>
                  <a:schemeClr val="tx1"/>
                </a:solidFill>
              </a:rPr>
              <a:t>Norway’s untold stories from the Second World War?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" t="6305" r="1767" b="2721"/>
          <a:stretch/>
        </p:blipFill>
        <p:spPr>
          <a:xfrm>
            <a:off x="6619233" y="2296796"/>
            <a:ext cx="2128767" cy="14841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939" y="4238942"/>
            <a:ext cx="2089439" cy="16715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3" name="TextBox 42"/>
          <p:cNvSpPr txBox="1"/>
          <p:nvPr/>
        </p:nvSpPr>
        <p:spPr>
          <a:xfrm>
            <a:off x="135627" y="2257291"/>
            <a:ext cx="502249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Have you seen, read or heard anything about these events, open days or exhibitions in the last month</a:t>
            </a:r>
            <a:r>
              <a:rPr lang="en-GB" b="1" dirty="0" smtClean="0"/>
              <a:t>:</a:t>
            </a:r>
          </a:p>
          <a:p>
            <a:endParaRPr lang="en-GB" b="1" dirty="0" smtClean="0"/>
          </a:p>
          <a:p>
            <a:endParaRPr lang="en-GB" b="1" dirty="0"/>
          </a:p>
          <a:p>
            <a:pPr marL="342900" indent="-342900">
              <a:buAutoNum type="arabicPeriod"/>
            </a:pPr>
            <a:r>
              <a:rPr lang="en-US" sz="1400" dirty="0"/>
              <a:t>Events, open days  and exhibitions have been </a:t>
            </a:r>
            <a:r>
              <a:rPr lang="en-US" sz="1400" dirty="0" err="1"/>
              <a:t>organised</a:t>
            </a:r>
            <a:r>
              <a:rPr lang="en-US" sz="1400" dirty="0"/>
              <a:t> by </a:t>
            </a:r>
            <a:r>
              <a:rPr lang="en-US" sz="1400" dirty="0" err="1" smtClean="0"/>
              <a:t>europeana</a:t>
            </a:r>
            <a:r>
              <a:rPr lang="en-US" sz="1400" dirty="0" smtClean="0"/>
              <a:t> </a:t>
            </a:r>
            <a:r>
              <a:rPr lang="en-US" sz="1400" dirty="0"/>
              <a:t>regarding Norway’s untold stories from the Second World War</a:t>
            </a:r>
            <a:r>
              <a:rPr lang="en-GB" sz="1400" dirty="0" smtClean="0"/>
              <a:t>?</a:t>
            </a:r>
          </a:p>
          <a:p>
            <a:pPr marL="342900" indent="-342900">
              <a:buAutoNum type="arabicPeriod"/>
            </a:pPr>
            <a:endParaRPr lang="en-GB" sz="1400" dirty="0" smtClean="0"/>
          </a:p>
          <a:p>
            <a:pPr marL="342900" indent="-342900">
              <a:buAutoNum type="arabicPeriod"/>
            </a:pPr>
            <a:endParaRPr lang="en-GB" sz="1400" dirty="0"/>
          </a:p>
          <a:p>
            <a:pPr marL="342900" indent="-342900">
              <a:buFontTx/>
              <a:buAutoNum type="arabicPeriod"/>
            </a:pPr>
            <a:r>
              <a:rPr lang="en-US" sz="1400" dirty="0" smtClean="0"/>
              <a:t>Events </a:t>
            </a:r>
            <a:r>
              <a:rPr lang="en-US" sz="1400" dirty="0"/>
              <a:t>open days and exhibitions have also been </a:t>
            </a:r>
            <a:r>
              <a:rPr lang="en-US" sz="1400" dirty="0" err="1"/>
              <a:t>organised</a:t>
            </a:r>
            <a:r>
              <a:rPr lang="en-US" sz="1400" dirty="0"/>
              <a:t> by </a:t>
            </a:r>
            <a:r>
              <a:rPr lang="en-US" sz="1400" dirty="0" err="1" smtClean="0"/>
              <a:t>europeana</a:t>
            </a:r>
            <a:r>
              <a:rPr lang="en-US" sz="1400" dirty="0" smtClean="0"/>
              <a:t> </a:t>
            </a:r>
            <a:r>
              <a:rPr lang="en-US" sz="1400" dirty="0"/>
              <a:t>surrounding the burnings and evacuations of Northern Troms and </a:t>
            </a:r>
            <a:r>
              <a:rPr lang="en-US" sz="1400" dirty="0" err="1"/>
              <a:t>Finmark</a:t>
            </a:r>
            <a:r>
              <a:rPr lang="en-US" sz="1400" dirty="0"/>
              <a:t>, and the role of the Sami people in Norway’s war effort?</a:t>
            </a:r>
            <a:endParaRPr lang="en-GB" sz="1400" dirty="0"/>
          </a:p>
          <a:p>
            <a:endParaRPr lang="en-GB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10030" y="3114164"/>
            <a:ext cx="1557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Black" pitchFamily="34" charset="0"/>
                <a:cs typeface="Arial" pitchFamily="34" charset="0"/>
              </a:rPr>
              <a:t>Overall theme</a:t>
            </a:r>
            <a:endParaRPr lang="en-US" sz="14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030" y="4173417"/>
            <a:ext cx="2147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 Black" pitchFamily="34" charset="0"/>
                <a:cs typeface="Arial" pitchFamily="34" charset="0"/>
              </a:rPr>
              <a:t>Specific themes</a:t>
            </a:r>
            <a:endParaRPr lang="en-US" sz="1400" b="1" dirty="0"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5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20467C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66653" y="6420069"/>
            <a:ext cx="0" cy="28195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22877" r="8524" b="12528"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545667" y="6451600"/>
            <a:ext cx="2133600" cy="365125"/>
          </a:xfrm>
          <a:prstGeom prst="rect">
            <a:avLst/>
          </a:prstGeom>
        </p:spPr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705316" y="6005028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15" name="Rectangle 7"/>
          <p:cNvSpPr/>
          <p:nvPr/>
        </p:nvSpPr>
        <p:spPr>
          <a:xfrm>
            <a:off x="214798" y="94892"/>
            <a:ext cx="8714399" cy="957532"/>
          </a:xfrm>
          <a:custGeom>
            <a:avLst/>
            <a:gdLst>
              <a:gd name="connsiteX0" fmla="*/ 0 w 8220379"/>
              <a:gd name="connsiteY0" fmla="*/ 0 h 1224136"/>
              <a:gd name="connsiteX1" fmla="*/ 8220379 w 8220379"/>
              <a:gd name="connsiteY1" fmla="*/ 0 h 1224136"/>
              <a:gd name="connsiteX2" fmla="*/ 8220379 w 8220379"/>
              <a:gd name="connsiteY2" fmla="*/ 1224136 h 1224136"/>
              <a:gd name="connsiteX3" fmla="*/ 0 w 8220379"/>
              <a:gd name="connsiteY3" fmla="*/ 1224136 h 1224136"/>
              <a:gd name="connsiteX4" fmla="*/ 0 w 8220379"/>
              <a:gd name="connsiteY4" fmla="*/ 0 h 1224136"/>
              <a:gd name="connsiteX0" fmla="*/ 0 w 8487079"/>
              <a:gd name="connsiteY0" fmla="*/ 0 h 1224136"/>
              <a:gd name="connsiteX1" fmla="*/ 8487079 w 8487079"/>
              <a:gd name="connsiteY1" fmla="*/ 9525 h 1224136"/>
              <a:gd name="connsiteX2" fmla="*/ 8220379 w 8487079"/>
              <a:gd name="connsiteY2" fmla="*/ 1224136 h 1224136"/>
              <a:gd name="connsiteX3" fmla="*/ 0 w 8487079"/>
              <a:gd name="connsiteY3" fmla="*/ 1224136 h 1224136"/>
              <a:gd name="connsiteX4" fmla="*/ 0 w 8487079"/>
              <a:gd name="connsiteY4" fmla="*/ 0 h 1224136"/>
              <a:gd name="connsiteX0" fmla="*/ 0 w 8515654"/>
              <a:gd name="connsiteY0" fmla="*/ 200025 h 1214611"/>
              <a:gd name="connsiteX1" fmla="*/ 8515654 w 8515654"/>
              <a:gd name="connsiteY1" fmla="*/ 0 h 1214611"/>
              <a:gd name="connsiteX2" fmla="*/ 8248954 w 8515654"/>
              <a:gd name="connsiteY2" fmla="*/ 1214611 h 1214611"/>
              <a:gd name="connsiteX3" fmla="*/ 28575 w 8515654"/>
              <a:gd name="connsiteY3" fmla="*/ 1214611 h 1214611"/>
              <a:gd name="connsiteX4" fmla="*/ 0 w 8515654"/>
              <a:gd name="connsiteY4" fmla="*/ 200025 h 1214611"/>
              <a:gd name="connsiteX0" fmla="*/ 0 w 8515654"/>
              <a:gd name="connsiteY0" fmla="*/ 200025 h 1309861"/>
              <a:gd name="connsiteX1" fmla="*/ 8515654 w 8515654"/>
              <a:gd name="connsiteY1" fmla="*/ 0 h 1309861"/>
              <a:gd name="connsiteX2" fmla="*/ 8248954 w 8515654"/>
              <a:gd name="connsiteY2" fmla="*/ 1214611 h 1309861"/>
              <a:gd name="connsiteX3" fmla="*/ 133350 w 8515654"/>
              <a:gd name="connsiteY3" fmla="*/ 1309861 h 1309861"/>
              <a:gd name="connsiteX4" fmla="*/ 0 w 8515654"/>
              <a:gd name="connsiteY4" fmla="*/ 200025 h 130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5654" h="1309861">
                <a:moveTo>
                  <a:pt x="0" y="200025"/>
                </a:moveTo>
                <a:lnTo>
                  <a:pt x="8515654" y="0"/>
                </a:lnTo>
                <a:lnTo>
                  <a:pt x="8248954" y="1214611"/>
                </a:lnTo>
                <a:lnTo>
                  <a:pt x="133350" y="1309861"/>
                </a:lnTo>
                <a:lnTo>
                  <a:pt x="0" y="200025"/>
                </a:lnTo>
                <a:close/>
              </a:path>
            </a:pathLst>
          </a:custGeom>
          <a:solidFill>
            <a:srgbClr val="2046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Arial"/>
                <a:cs typeface="Arial" pitchFamily="34" charset="0"/>
              </a:rPr>
              <a:t> Norway’s </a:t>
            </a:r>
            <a:r>
              <a:rPr lang="en-US" sz="2400" b="1" dirty="0">
                <a:solidFill>
                  <a:prstClr val="white"/>
                </a:solidFill>
                <a:latin typeface="Arial"/>
                <a:cs typeface="Arial" pitchFamily="34" charset="0"/>
              </a:rPr>
              <a:t>untold stories from the Second World War</a:t>
            </a:r>
          </a:p>
        </p:txBody>
      </p:sp>
      <p:sp>
        <p:nvSpPr>
          <p:cNvPr id="23" name="Text Placeholder 22"/>
          <p:cNvSpPr txBox="1">
            <a:spLocks/>
          </p:cNvSpPr>
          <p:nvPr/>
        </p:nvSpPr>
        <p:spPr>
          <a:xfrm>
            <a:off x="2157740" y="6455398"/>
            <a:ext cx="2843664" cy="239193"/>
          </a:xfrm>
          <a:prstGeom prst="rect">
            <a:avLst/>
          </a:prstGeom>
          <a:solidFill>
            <a:srgbClr val="20467C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AWARENESS, USAGE &amp; ATTITUDES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3573" y="2182091"/>
            <a:ext cx="2873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20467C"/>
                </a:solidFill>
              </a:rPr>
              <a:t>74% </a:t>
            </a:r>
            <a:endParaRPr lang="nl-BE" sz="5400" b="1" dirty="0">
              <a:solidFill>
                <a:srgbClr val="20467C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41103" y="2817857"/>
            <a:ext cx="5962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Are interested in the theme</a:t>
            </a:r>
            <a:endParaRPr lang="en-GB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029529" y="3576733"/>
            <a:ext cx="2873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20467C"/>
                </a:solidFill>
              </a:rPr>
              <a:t>27% </a:t>
            </a:r>
            <a:endParaRPr lang="nl-BE" sz="5400" b="1" dirty="0">
              <a:solidFill>
                <a:srgbClr val="20467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62560" y="3731847"/>
            <a:ext cx="3981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Most in very interested group were</a:t>
            </a:r>
          </a:p>
          <a:p>
            <a:r>
              <a:rPr lang="en-US" sz="2000" b="1" dirty="0" smtClean="0"/>
              <a:t>Men			- 37%</a:t>
            </a:r>
          </a:p>
          <a:p>
            <a:r>
              <a:rPr lang="en-US" sz="2000" b="1" dirty="0" smtClean="0"/>
              <a:t>Under 35 		- 34%	</a:t>
            </a:r>
          </a:p>
          <a:p>
            <a:r>
              <a:rPr lang="en-US" sz="2000" b="1" dirty="0" smtClean="0"/>
              <a:t>Very int. in arts </a:t>
            </a:r>
            <a:r>
              <a:rPr lang="en-US" sz="2000" b="1" dirty="0" err="1" smtClean="0"/>
              <a:t>etc</a:t>
            </a:r>
            <a:r>
              <a:rPr lang="en-US" sz="2000" b="1" dirty="0" smtClean="0"/>
              <a:t>	- 39%</a:t>
            </a:r>
          </a:p>
          <a:p>
            <a:r>
              <a:rPr lang="en-US" sz="2000" b="1" dirty="0" smtClean="0"/>
              <a:t>Aware of </a:t>
            </a:r>
            <a:r>
              <a:rPr lang="en-US" sz="2000" b="1" dirty="0" err="1" smtClean="0"/>
              <a:t>europeana</a:t>
            </a:r>
            <a:r>
              <a:rPr lang="en-US" sz="2000" b="1" dirty="0" smtClean="0"/>
              <a:t>	- 58%</a:t>
            </a:r>
          </a:p>
          <a:p>
            <a:r>
              <a:rPr lang="en-US" sz="2000" b="1" dirty="0" smtClean="0"/>
              <a:t>Used </a:t>
            </a:r>
            <a:r>
              <a:rPr lang="en-US" sz="2000" b="1" dirty="0" err="1" smtClean="0"/>
              <a:t>europeana</a:t>
            </a:r>
            <a:r>
              <a:rPr lang="en-US" sz="2000" b="1" dirty="0" smtClean="0"/>
              <a:t>		- 60%</a:t>
            </a:r>
            <a:endParaRPr lang="en-GB" sz="1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064674" y="4855947"/>
            <a:ext cx="2873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20467C"/>
                </a:solidFill>
              </a:rPr>
              <a:t>48% </a:t>
            </a:r>
            <a:endParaRPr lang="nl-BE" sz="5400" b="1" dirty="0">
              <a:solidFill>
                <a:srgbClr val="20467C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48713" y="4333834"/>
            <a:ext cx="2616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Black" pitchFamily="34" charset="0"/>
                <a:cs typeface="Arial" pitchFamily="34" charset="0"/>
              </a:rPr>
              <a:t>Very interested</a:t>
            </a:r>
            <a:endParaRPr lang="en-US" sz="14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67534" y="5554700"/>
            <a:ext cx="2154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Black" pitchFamily="34" charset="0"/>
                <a:cs typeface="Arial" pitchFamily="34" charset="0"/>
              </a:rPr>
              <a:t>Quite interested</a:t>
            </a:r>
            <a:endParaRPr lang="en-US" sz="14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477" y="1350038"/>
            <a:ext cx="8962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Berlin Sans FB Demi" pitchFamily="34" charset="0"/>
              </a:rPr>
              <a:t>There is a high level of interest in the overall theme.</a:t>
            </a:r>
            <a:endParaRPr lang="en-GB" sz="700" b="1" dirty="0" smtClean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  <p:bldP spid="33" grpId="0"/>
      <p:bldP spid="34" grpId="0"/>
      <p:bldP spid="37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20467C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66653" y="6420069"/>
            <a:ext cx="0" cy="28195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22877" r="8524" b="12528"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545667" y="6451600"/>
            <a:ext cx="2133600" cy="365125"/>
          </a:xfrm>
          <a:prstGeom prst="rect">
            <a:avLst/>
          </a:prstGeom>
        </p:spPr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705316" y="6005028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15" name="Rectangle 7"/>
          <p:cNvSpPr/>
          <p:nvPr/>
        </p:nvSpPr>
        <p:spPr>
          <a:xfrm>
            <a:off x="214798" y="94892"/>
            <a:ext cx="8714399" cy="957532"/>
          </a:xfrm>
          <a:custGeom>
            <a:avLst/>
            <a:gdLst>
              <a:gd name="connsiteX0" fmla="*/ 0 w 8220379"/>
              <a:gd name="connsiteY0" fmla="*/ 0 h 1224136"/>
              <a:gd name="connsiteX1" fmla="*/ 8220379 w 8220379"/>
              <a:gd name="connsiteY1" fmla="*/ 0 h 1224136"/>
              <a:gd name="connsiteX2" fmla="*/ 8220379 w 8220379"/>
              <a:gd name="connsiteY2" fmla="*/ 1224136 h 1224136"/>
              <a:gd name="connsiteX3" fmla="*/ 0 w 8220379"/>
              <a:gd name="connsiteY3" fmla="*/ 1224136 h 1224136"/>
              <a:gd name="connsiteX4" fmla="*/ 0 w 8220379"/>
              <a:gd name="connsiteY4" fmla="*/ 0 h 1224136"/>
              <a:gd name="connsiteX0" fmla="*/ 0 w 8487079"/>
              <a:gd name="connsiteY0" fmla="*/ 0 h 1224136"/>
              <a:gd name="connsiteX1" fmla="*/ 8487079 w 8487079"/>
              <a:gd name="connsiteY1" fmla="*/ 9525 h 1224136"/>
              <a:gd name="connsiteX2" fmla="*/ 8220379 w 8487079"/>
              <a:gd name="connsiteY2" fmla="*/ 1224136 h 1224136"/>
              <a:gd name="connsiteX3" fmla="*/ 0 w 8487079"/>
              <a:gd name="connsiteY3" fmla="*/ 1224136 h 1224136"/>
              <a:gd name="connsiteX4" fmla="*/ 0 w 8487079"/>
              <a:gd name="connsiteY4" fmla="*/ 0 h 1224136"/>
              <a:gd name="connsiteX0" fmla="*/ 0 w 8515654"/>
              <a:gd name="connsiteY0" fmla="*/ 200025 h 1214611"/>
              <a:gd name="connsiteX1" fmla="*/ 8515654 w 8515654"/>
              <a:gd name="connsiteY1" fmla="*/ 0 h 1214611"/>
              <a:gd name="connsiteX2" fmla="*/ 8248954 w 8515654"/>
              <a:gd name="connsiteY2" fmla="*/ 1214611 h 1214611"/>
              <a:gd name="connsiteX3" fmla="*/ 28575 w 8515654"/>
              <a:gd name="connsiteY3" fmla="*/ 1214611 h 1214611"/>
              <a:gd name="connsiteX4" fmla="*/ 0 w 8515654"/>
              <a:gd name="connsiteY4" fmla="*/ 200025 h 1214611"/>
              <a:gd name="connsiteX0" fmla="*/ 0 w 8515654"/>
              <a:gd name="connsiteY0" fmla="*/ 200025 h 1309861"/>
              <a:gd name="connsiteX1" fmla="*/ 8515654 w 8515654"/>
              <a:gd name="connsiteY1" fmla="*/ 0 h 1309861"/>
              <a:gd name="connsiteX2" fmla="*/ 8248954 w 8515654"/>
              <a:gd name="connsiteY2" fmla="*/ 1214611 h 1309861"/>
              <a:gd name="connsiteX3" fmla="*/ 133350 w 8515654"/>
              <a:gd name="connsiteY3" fmla="*/ 1309861 h 1309861"/>
              <a:gd name="connsiteX4" fmla="*/ 0 w 8515654"/>
              <a:gd name="connsiteY4" fmla="*/ 200025 h 130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5654" h="1309861">
                <a:moveTo>
                  <a:pt x="0" y="200025"/>
                </a:moveTo>
                <a:lnTo>
                  <a:pt x="8515654" y="0"/>
                </a:lnTo>
                <a:lnTo>
                  <a:pt x="8248954" y="1214611"/>
                </a:lnTo>
                <a:lnTo>
                  <a:pt x="133350" y="1309861"/>
                </a:lnTo>
                <a:lnTo>
                  <a:pt x="0" y="200025"/>
                </a:lnTo>
                <a:close/>
              </a:path>
            </a:pathLst>
          </a:custGeom>
          <a:solidFill>
            <a:srgbClr val="2046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Arial"/>
                <a:cs typeface="Arial" pitchFamily="34" charset="0"/>
              </a:rPr>
              <a:t> Norway’s </a:t>
            </a:r>
            <a:r>
              <a:rPr lang="en-US" sz="2400" b="1" dirty="0">
                <a:solidFill>
                  <a:prstClr val="white"/>
                </a:solidFill>
                <a:latin typeface="Arial"/>
                <a:cs typeface="Arial" pitchFamily="34" charset="0"/>
              </a:rPr>
              <a:t>untold stories from the Second World War</a:t>
            </a:r>
          </a:p>
        </p:txBody>
      </p:sp>
      <p:sp>
        <p:nvSpPr>
          <p:cNvPr id="23" name="Text Placeholder 22"/>
          <p:cNvSpPr txBox="1">
            <a:spLocks/>
          </p:cNvSpPr>
          <p:nvPr/>
        </p:nvSpPr>
        <p:spPr>
          <a:xfrm>
            <a:off x="2157740" y="6455398"/>
            <a:ext cx="2843664" cy="239193"/>
          </a:xfrm>
          <a:prstGeom prst="rect">
            <a:avLst/>
          </a:prstGeom>
          <a:solidFill>
            <a:srgbClr val="20467C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AWARENESS, USAGE &amp; ATTITUDES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3573" y="2182091"/>
            <a:ext cx="2873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20467C"/>
                </a:solidFill>
              </a:rPr>
              <a:t>74% </a:t>
            </a:r>
            <a:endParaRPr lang="nl-BE" sz="5400" b="1" dirty="0">
              <a:solidFill>
                <a:srgbClr val="20467C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41103" y="2817857"/>
            <a:ext cx="5962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Are interested in the theme</a:t>
            </a:r>
            <a:endParaRPr lang="en-GB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738001" y="3590982"/>
            <a:ext cx="2873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20467C"/>
                </a:solidFill>
              </a:rPr>
              <a:t>17% </a:t>
            </a:r>
            <a:endParaRPr lang="nl-BE" sz="5400" b="1" dirty="0">
              <a:solidFill>
                <a:srgbClr val="20467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62561" y="3731847"/>
            <a:ext cx="3386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Norway’s </a:t>
            </a:r>
            <a:r>
              <a:rPr lang="en-US" sz="2000" b="1" dirty="0"/>
              <a:t>untold stories from the Second World War</a:t>
            </a:r>
            <a:endParaRPr lang="en-GB" sz="1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085489" y="3888338"/>
            <a:ext cx="21821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Awareness of </a:t>
            </a:r>
            <a:r>
              <a:rPr lang="en-US" sz="2400" b="1" dirty="0" smtClean="0"/>
              <a:t>events</a:t>
            </a:r>
            <a:r>
              <a:rPr lang="en-US" sz="2400" b="1" dirty="0"/>
              <a:t>, open days  and </a:t>
            </a:r>
            <a:r>
              <a:rPr lang="en-US" sz="2400" b="1" dirty="0" smtClean="0"/>
              <a:t>exhibitions</a:t>
            </a:r>
            <a:endParaRPr lang="en-GB"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738001" y="4828689"/>
            <a:ext cx="2873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20467C"/>
                </a:solidFill>
              </a:rPr>
              <a:t>19% </a:t>
            </a:r>
            <a:endParaRPr lang="nl-BE" sz="5400" b="1" dirty="0">
              <a:solidFill>
                <a:srgbClr val="20467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62561" y="4633514"/>
            <a:ext cx="3386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Burnings </a:t>
            </a:r>
            <a:r>
              <a:rPr lang="en-US" sz="2000" b="1" dirty="0"/>
              <a:t>and evacuations of Northern Troms and </a:t>
            </a:r>
            <a:r>
              <a:rPr lang="en-US" sz="2000" b="1" dirty="0" err="1"/>
              <a:t>Finmark</a:t>
            </a:r>
            <a:r>
              <a:rPr lang="en-US" sz="2000" b="1" dirty="0"/>
              <a:t>, and the role of the Sami people </a:t>
            </a:r>
            <a:endParaRPr lang="en-GB" sz="1200" b="1" dirty="0"/>
          </a:p>
        </p:txBody>
      </p:sp>
      <p:sp>
        <p:nvSpPr>
          <p:cNvPr id="39" name="Left Brace 38"/>
          <p:cNvSpPr/>
          <p:nvPr/>
        </p:nvSpPr>
        <p:spPr>
          <a:xfrm>
            <a:off x="3293861" y="3783509"/>
            <a:ext cx="399243" cy="1833900"/>
          </a:xfrm>
          <a:prstGeom prst="leftBrace">
            <a:avLst>
              <a:gd name="adj1" fmla="val 8333"/>
              <a:gd name="adj2" fmla="val 50968"/>
            </a:avLst>
          </a:prstGeom>
          <a:ln>
            <a:solidFill>
              <a:srgbClr val="20467C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TextBox 39"/>
          <p:cNvSpPr txBox="1"/>
          <p:nvPr/>
        </p:nvSpPr>
        <p:spPr>
          <a:xfrm>
            <a:off x="3595806" y="4288341"/>
            <a:ext cx="1557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Black" pitchFamily="34" charset="0"/>
                <a:cs typeface="Arial" pitchFamily="34" charset="0"/>
              </a:rPr>
              <a:t>Untold stories</a:t>
            </a:r>
            <a:endParaRPr lang="en-US" sz="14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95806" y="5530722"/>
            <a:ext cx="1557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Black" pitchFamily="34" charset="0"/>
                <a:cs typeface="Arial" pitchFamily="34" charset="0"/>
              </a:rPr>
              <a:t>Sami people</a:t>
            </a:r>
            <a:endParaRPr lang="en-US" sz="14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477" y="1350038"/>
            <a:ext cx="8962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Berlin Sans FB Demi" pitchFamily="34" charset="0"/>
              </a:rPr>
              <a:t>There is a high level of interest in the overall theme, but only 1/5 of people are aware of </a:t>
            </a:r>
            <a:r>
              <a:rPr lang="en-GB" sz="2400" b="1" dirty="0" err="1" smtClean="0">
                <a:latin typeface="Berlin Sans FB Demi" pitchFamily="34" charset="0"/>
              </a:rPr>
              <a:t>europeana’s</a:t>
            </a:r>
            <a:r>
              <a:rPr lang="en-GB" sz="2400" b="1" dirty="0" smtClean="0">
                <a:latin typeface="Berlin Sans FB Demi" pitchFamily="34" charset="0"/>
              </a:rPr>
              <a:t> related events</a:t>
            </a:r>
            <a:endParaRPr lang="en-GB" sz="700" b="1" dirty="0" smtClean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97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  <p:bldP spid="33" grpId="0"/>
      <p:bldP spid="34" grpId="0"/>
      <p:bldP spid="36" grpId="0"/>
      <p:bldP spid="37" grpId="0"/>
      <p:bldP spid="38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20467C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66653" y="6420069"/>
            <a:ext cx="0" cy="28195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22877" r="8524" b="12528"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545667" y="6451600"/>
            <a:ext cx="2133600" cy="365125"/>
          </a:xfrm>
          <a:prstGeom prst="rect">
            <a:avLst/>
          </a:prstGeom>
        </p:spPr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705316" y="6005028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15" name="Rectangle 7"/>
          <p:cNvSpPr/>
          <p:nvPr/>
        </p:nvSpPr>
        <p:spPr>
          <a:xfrm>
            <a:off x="214798" y="94892"/>
            <a:ext cx="8714399" cy="957532"/>
          </a:xfrm>
          <a:custGeom>
            <a:avLst/>
            <a:gdLst>
              <a:gd name="connsiteX0" fmla="*/ 0 w 8220379"/>
              <a:gd name="connsiteY0" fmla="*/ 0 h 1224136"/>
              <a:gd name="connsiteX1" fmla="*/ 8220379 w 8220379"/>
              <a:gd name="connsiteY1" fmla="*/ 0 h 1224136"/>
              <a:gd name="connsiteX2" fmla="*/ 8220379 w 8220379"/>
              <a:gd name="connsiteY2" fmla="*/ 1224136 h 1224136"/>
              <a:gd name="connsiteX3" fmla="*/ 0 w 8220379"/>
              <a:gd name="connsiteY3" fmla="*/ 1224136 h 1224136"/>
              <a:gd name="connsiteX4" fmla="*/ 0 w 8220379"/>
              <a:gd name="connsiteY4" fmla="*/ 0 h 1224136"/>
              <a:gd name="connsiteX0" fmla="*/ 0 w 8487079"/>
              <a:gd name="connsiteY0" fmla="*/ 0 h 1224136"/>
              <a:gd name="connsiteX1" fmla="*/ 8487079 w 8487079"/>
              <a:gd name="connsiteY1" fmla="*/ 9525 h 1224136"/>
              <a:gd name="connsiteX2" fmla="*/ 8220379 w 8487079"/>
              <a:gd name="connsiteY2" fmla="*/ 1224136 h 1224136"/>
              <a:gd name="connsiteX3" fmla="*/ 0 w 8487079"/>
              <a:gd name="connsiteY3" fmla="*/ 1224136 h 1224136"/>
              <a:gd name="connsiteX4" fmla="*/ 0 w 8487079"/>
              <a:gd name="connsiteY4" fmla="*/ 0 h 1224136"/>
              <a:gd name="connsiteX0" fmla="*/ 0 w 8515654"/>
              <a:gd name="connsiteY0" fmla="*/ 200025 h 1214611"/>
              <a:gd name="connsiteX1" fmla="*/ 8515654 w 8515654"/>
              <a:gd name="connsiteY1" fmla="*/ 0 h 1214611"/>
              <a:gd name="connsiteX2" fmla="*/ 8248954 w 8515654"/>
              <a:gd name="connsiteY2" fmla="*/ 1214611 h 1214611"/>
              <a:gd name="connsiteX3" fmla="*/ 28575 w 8515654"/>
              <a:gd name="connsiteY3" fmla="*/ 1214611 h 1214611"/>
              <a:gd name="connsiteX4" fmla="*/ 0 w 8515654"/>
              <a:gd name="connsiteY4" fmla="*/ 200025 h 1214611"/>
              <a:gd name="connsiteX0" fmla="*/ 0 w 8515654"/>
              <a:gd name="connsiteY0" fmla="*/ 200025 h 1309861"/>
              <a:gd name="connsiteX1" fmla="*/ 8515654 w 8515654"/>
              <a:gd name="connsiteY1" fmla="*/ 0 h 1309861"/>
              <a:gd name="connsiteX2" fmla="*/ 8248954 w 8515654"/>
              <a:gd name="connsiteY2" fmla="*/ 1214611 h 1309861"/>
              <a:gd name="connsiteX3" fmla="*/ 133350 w 8515654"/>
              <a:gd name="connsiteY3" fmla="*/ 1309861 h 1309861"/>
              <a:gd name="connsiteX4" fmla="*/ 0 w 8515654"/>
              <a:gd name="connsiteY4" fmla="*/ 200025 h 130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5654" h="1309861">
                <a:moveTo>
                  <a:pt x="0" y="200025"/>
                </a:moveTo>
                <a:lnTo>
                  <a:pt x="8515654" y="0"/>
                </a:lnTo>
                <a:lnTo>
                  <a:pt x="8248954" y="1214611"/>
                </a:lnTo>
                <a:lnTo>
                  <a:pt x="133350" y="1309861"/>
                </a:lnTo>
                <a:lnTo>
                  <a:pt x="0" y="200025"/>
                </a:lnTo>
                <a:close/>
              </a:path>
            </a:pathLst>
          </a:custGeom>
          <a:solidFill>
            <a:srgbClr val="2046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white"/>
                </a:solidFill>
                <a:latin typeface="Arial"/>
                <a:cs typeface="Arial" pitchFamily="34" charset="0"/>
              </a:rPr>
              <a:t>	Norway’s untold stories from the Second World War</a:t>
            </a:r>
          </a:p>
        </p:txBody>
      </p:sp>
      <p:sp>
        <p:nvSpPr>
          <p:cNvPr id="23" name="Text Placeholder 22"/>
          <p:cNvSpPr txBox="1">
            <a:spLocks/>
          </p:cNvSpPr>
          <p:nvPr/>
        </p:nvSpPr>
        <p:spPr>
          <a:xfrm>
            <a:off x="2157740" y="6455398"/>
            <a:ext cx="2843664" cy="239193"/>
          </a:xfrm>
          <a:prstGeom prst="rect">
            <a:avLst/>
          </a:prstGeom>
          <a:solidFill>
            <a:srgbClr val="20467C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AWARENESS, USAGE &amp; ATTITUDES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922108" y="5087276"/>
            <a:ext cx="4059745" cy="872789"/>
          </a:xfrm>
          <a:prstGeom prst="roundRect">
            <a:avLst/>
          </a:prstGeom>
          <a:solidFill>
            <a:srgbClr val="20467C"/>
          </a:solidFill>
          <a:ln>
            <a:solidFill>
              <a:srgbClr val="2046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4897635" y="3354174"/>
            <a:ext cx="4059745" cy="153108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4897635" y="2524832"/>
            <a:ext cx="4059745" cy="627321"/>
          </a:xfrm>
          <a:prstGeom prst="roundRect">
            <a:avLst/>
          </a:prstGeom>
          <a:solidFill>
            <a:srgbClr val="20467C"/>
          </a:solidFill>
          <a:ln>
            <a:solidFill>
              <a:srgbClr val="2046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534754" y="5087276"/>
            <a:ext cx="3628397" cy="872789"/>
          </a:xfrm>
          <a:prstGeom prst="roundRect">
            <a:avLst/>
          </a:prstGeom>
          <a:solidFill>
            <a:srgbClr val="20467C"/>
          </a:solidFill>
          <a:ln>
            <a:solidFill>
              <a:srgbClr val="2046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510281" y="3354174"/>
            <a:ext cx="3628397" cy="153108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510281" y="2524832"/>
            <a:ext cx="3628397" cy="627321"/>
          </a:xfrm>
          <a:prstGeom prst="roundRect">
            <a:avLst/>
          </a:prstGeom>
          <a:solidFill>
            <a:srgbClr val="20467C"/>
          </a:solidFill>
          <a:ln>
            <a:solidFill>
              <a:srgbClr val="2046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408601" y="1175963"/>
            <a:ext cx="8620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Berlin Sans FB Demi" pitchFamily="34" charset="0"/>
              </a:rPr>
              <a:t>Those who are interested on the overall theme, and aware of </a:t>
            </a:r>
            <a:r>
              <a:rPr lang="en-GB" sz="1600" b="1" dirty="0" err="1" smtClean="0">
                <a:latin typeface="Berlin Sans FB Demi" pitchFamily="34" charset="0"/>
              </a:rPr>
              <a:t>europeana’s</a:t>
            </a:r>
            <a:r>
              <a:rPr lang="en-GB" sz="1600" b="1" dirty="0" smtClean="0">
                <a:latin typeface="Berlin Sans FB Demi" pitchFamily="34" charset="0"/>
              </a:rPr>
              <a:t> specific events, </a:t>
            </a:r>
            <a:r>
              <a:rPr lang="en-GB" sz="1600" b="1" dirty="0">
                <a:latin typeface="Berlin Sans FB Demi" pitchFamily="34" charset="0"/>
              </a:rPr>
              <a:t>are </a:t>
            </a:r>
            <a:r>
              <a:rPr lang="en-GB" sz="1600" b="1" dirty="0" smtClean="0">
                <a:latin typeface="Berlin Sans FB Demi" pitchFamily="34" charset="0"/>
              </a:rPr>
              <a:t>more often Men</a:t>
            </a:r>
            <a:r>
              <a:rPr lang="en-GB" sz="1600" b="1" dirty="0">
                <a:latin typeface="Berlin Sans FB Demi" pitchFamily="34" charset="0"/>
              </a:rPr>
              <a:t>, young adults, </a:t>
            </a:r>
            <a:r>
              <a:rPr lang="en-GB" sz="1600" b="1" dirty="0" smtClean="0">
                <a:latin typeface="Berlin Sans FB Demi" pitchFamily="34" charset="0"/>
              </a:rPr>
              <a:t>and </a:t>
            </a:r>
            <a:r>
              <a:rPr lang="en-GB" sz="1600" b="1" dirty="0">
                <a:latin typeface="Berlin Sans FB Demi" pitchFamily="34" charset="0"/>
              </a:rPr>
              <a:t>very interested in </a:t>
            </a:r>
            <a:r>
              <a:rPr lang="en-GB" sz="1600" b="1" dirty="0" smtClean="0">
                <a:latin typeface="Berlin Sans FB Demi" pitchFamily="34" charset="0"/>
              </a:rPr>
              <a:t>arts/culture. </a:t>
            </a:r>
            <a:endParaRPr lang="en-GB" sz="400" b="1" dirty="0" smtClean="0">
              <a:latin typeface="Berlin Sans FB Demi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4582631" y="2150611"/>
            <a:ext cx="53163" cy="4063616"/>
          </a:xfrm>
          <a:prstGeom prst="line">
            <a:avLst/>
          </a:prstGeom>
          <a:ln>
            <a:solidFill>
              <a:srgbClr val="20467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2168793" y="2512689"/>
            <a:ext cx="622005" cy="404039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3267765" y="2809175"/>
            <a:ext cx="622005" cy="404039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2168793" y="5143822"/>
            <a:ext cx="622005" cy="404039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3267765" y="5511328"/>
            <a:ext cx="622005" cy="404039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6305502" y="2512689"/>
            <a:ext cx="622005" cy="404039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6305502" y="3661953"/>
            <a:ext cx="622005" cy="404039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6305502" y="5108433"/>
            <a:ext cx="622005" cy="404039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6977249" y="2800296"/>
            <a:ext cx="622005" cy="404039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6977249" y="4246767"/>
            <a:ext cx="622005" cy="404039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6977249" y="5511327"/>
            <a:ext cx="622005" cy="404039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7642532" y="5112259"/>
            <a:ext cx="622005" cy="404039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7642532" y="2512689"/>
            <a:ext cx="622005" cy="404039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7642532" y="3369687"/>
            <a:ext cx="622005" cy="404039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8308067" y="2800296"/>
            <a:ext cx="622005" cy="404039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8308067" y="5511327"/>
            <a:ext cx="622005" cy="404039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330778"/>
              </p:ext>
            </p:extLst>
          </p:nvPr>
        </p:nvGraphicFramePr>
        <p:xfrm>
          <a:off x="613061" y="2215067"/>
          <a:ext cx="3525617" cy="3702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5198"/>
                <a:gridCol w="1087918"/>
                <a:gridCol w="1092501"/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Interest</a:t>
                      </a:r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 Interest</a:t>
                      </a:r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Male</a:t>
                      </a:r>
                      <a:endParaRPr lang="en-GB" sz="1200" b="1" u="none" strike="noStrike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Female</a:t>
                      </a:r>
                      <a:endParaRPr lang="en-GB" sz="1200" b="1" u="none" strike="noStrike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nl-BE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nl-BE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18-24</a:t>
                      </a:r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25-34</a:t>
                      </a:r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35-44</a:t>
                      </a:r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45-54</a:t>
                      </a:r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55-65</a:t>
                      </a:r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nl-BE" sz="1200" b="1" u="none" strike="noStrike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endParaRPr lang="nl-BE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Very interested </a:t>
                      </a:r>
                      <a:r>
                        <a:rPr lang="en-GB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arts/culture</a:t>
                      </a:r>
                      <a:endParaRPr lang="en-GB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Quite interested </a:t>
                      </a:r>
                      <a:r>
                        <a:rPr lang="en-GB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arts/culture</a:t>
                      </a:r>
                      <a:endParaRPr lang="en-GB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906529"/>
              </p:ext>
            </p:extLst>
          </p:nvPr>
        </p:nvGraphicFramePr>
        <p:xfrm>
          <a:off x="4952370" y="1882136"/>
          <a:ext cx="4040856" cy="4050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6400"/>
                <a:gridCol w="672198"/>
                <a:gridCol w="672198"/>
                <a:gridCol w="675030"/>
                <a:gridCol w="675030"/>
              </a:tblGrid>
              <a:tr h="236072">
                <a:tc>
                  <a:txBody>
                    <a:bodyPr/>
                    <a:lstStyle/>
                    <a:p>
                      <a:pPr algn="ctr" fontAlgn="b"/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europeana’s</a:t>
                      </a:r>
                      <a:r>
                        <a:rPr lang="en-GB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events</a:t>
                      </a:r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236072">
                <a:tc>
                  <a:txBody>
                    <a:bodyPr/>
                    <a:lstStyle/>
                    <a:p>
                      <a:pPr algn="ctr" fontAlgn="b"/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Overall Theme</a:t>
                      </a:r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 Themes</a:t>
                      </a:r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/>
                </a:tc>
              </a:tr>
              <a:tr h="236072">
                <a:tc>
                  <a:txBody>
                    <a:bodyPr/>
                    <a:lstStyle/>
                    <a:p>
                      <a:pPr algn="ctr" fontAlgn="b"/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Aware</a:t>
                      </a:r>
                      <a:endParaRPr lang="en-GB" sz="10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Not Aware</a:t>
                      </a:r>
                      <a:endParaRPr lang="en-GB" sz="10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Aware</a:t>
                      </a:r>
                      <a:endParaRPr lang="en-GB" sz="10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Not Aware</a:t>
                      </a:r>
                      <a:endParaRPr lang="en-GB" sz="10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Male</a:t>
                      </a:r>
                      <a:endParaRPr lang="en-GB" sz="1200" b="1" u="none" strike="noStrike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Female</a:t>
                      </a:r>
                      <a:endParaRPr lang="en-GB" sz="1200" b="1" u="none" strike="noStrike" kern="1200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18-24</a:t>
                      </a:r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25-34</a:t>
                      </a:r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kern="120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35-44</a:t>
                      </a:r>
                      <a:endParaRPr lang="en-GB" sz="1200" b="1" u="none" strike="noStrike" kern="120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45-54</a:t>
                      </a:r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55-65</a:t>
                      </a:r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200" b="1" u="none" strike="noStrike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Very interested </a:t>
                      </a:r>
                      <a:r>
                        <a:rPr lang="en-GB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arts/culture</a:t>
                      </a:r>
                      <a:endParaRPr lang="en-GB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Quite interested </a:t>
                      </a:r>
                      <a:r>
                        <a:rPr lang="en-GB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 arts/culture</a:t>
                      </a:r>
                      <a:endParaRPr lang="en-GB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669" y="2819761"/>
            <a:ext cx="2134588" cy="2664704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20467C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66653" y="6420069"/>
            <a:ext cx="0" cy="28195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22877" r="8524" b="12528"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545667" y="6451600"/>
            <a:ext cx="2133600" cy="365125"/>
          </a:xfrm>
          <a:prstGeom prst="rect">
            <a:avLst/>
          </a:prstGeom>
        </p:spPr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705316" y="6005028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15" name="Rectangle 7"/>
          <p:cNvSpPr/>
          <p:nvPr/>
        </p:nvSpPr>
        <p:spPr>
          <a:xfrm>
            <a:off x="214798" y="94892"/>
            <a:ext cx="8714399" cy="957532"/>
          </a:xfrm>
          <a:custGeom>
            <a:avLst/>
            <a:gdLst>
              <a:gd name="connsiteX0" fmla="*/ 0 w 8220379"/>
              <a:gd name="connsiteY0" fmla="*/ 0 h 1224136"/>
              <a:gd name="connsiteX1" fmla="*/ 8220379 w 8220379"/>
              <a:gd name="connsiteY1" fmla="*/ 0 h 1224136"/>
              <a:gd name="connsiteX2" fmla="*/ 8220379 w 8220379"/>
              <a:gd name="connsiteY2" fmla="*/ 1224136 h 1224136"/>
              <a:gd name="connsiteX3" fmla="*/ 0 w 8220379"/>
              <a:gd name="connsiteY3" fmla="*/ 1224136 h 1224136"/>
              <a:gd name="connsiteX4" fmla="*/ 0 w 8220379"/>
              <a:gd name="connsiteY4" fmla="*/ 0 h 1224136"/>
              <a:gd name="connsiteX0" fmla="*/ 0 w 8487079"/>
              <a:gd name="connsiteY0" fmla="*/ 0 h 1224136"/>
              <a:gd name="connsiteX1" fmla="*/ 8487079 w 8487079"/>
              <a:gd name="connsiteY1" fmla="*/ 9525 h 1224136"/>
              <a:gd name="connsiteX2" fmla="*/ 8220379 w 8487079"/>
              <a:gd name="connsiteY2" fmla="*/ 1224136 h 1224136"/>
              <a:gd name="connsiteX3" fmla="*/ 0 w 8487079"/>
              <a:gd name="connsiteY3" fmla="*/ 1224136 h 1224136"/>
              <a:gd name="connsiteX4" fmla="*/ 0 w 8487079"/>
              <a:gd name="connsiteY4" fmla="*/ 0 h 1224136"/>
              <a:gd name="connsiteX0" fmla="*/ 0 w 8515654"/>
              <a:gd name="connsiteY0" fmla="*/ 200025 h 1214611"/>
              <a:gd name="connsiteX1" fmla="*/ 8515654 w 8515654"/>
              <a:gd name="connsiteY1" fmla="*/ 0 h 1214611"/>
              <a:gd name="connsiteX2" fmla="*/ 8248954 w 8515654"/>
              <a:gd name="connsiteY2" fmla="*/ 1214611 h 1214611"/>
              <a:gd name="connsiteX3" fmla="*/ 28575 w 8515654"/>
              <a:gd name="connsiteY3" fmla="*/ 1214611 h 1214611"/>
              <a:gd name="connsiteX4" fmla="*/ 0 w 8515654"/>
              <a:gd name="connsiteY4" fmla="*/ 200025 h 1214611"/>
              <a:gd name="connsiteX0" fmla="*/ 0 w 8515654"/>
              <a:gd name="connsiteY0" fmla="*/ 200025 h 1309861"/>
              <a:gd name="connsiteX1" fmla="*/ 8515654 w 8515654"/>
              <a:gd name="connsiteY1" fmla="*/ 0 h 1309861"/>
              <a:gd name="connsiteX2" fmla="*/ 8248954 w 8515654"/>
              <a:gd name="connsiteY2" fmla="*/ 1214611 h 1309861"/>
              <a:gd name="connsiteX3" fmla="*/ 133350 w 8515654"/>
              <a:gd name="connsiteY3" fmla="*/ 1309861 h 1309861"/>
              <a:gd name="connsiteX4" fmla="*/ 0 w 8515654"/>
              <a:gd name="connsiteY4" fmla="*/ 200025 h 130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5654" h="1309861">
                <a:moveTo>
                  <a:pt x="0" y="200025"/>
                </a:moveTo>
                <a:lnTo>
                  <a:pt x="8515654" y="0"/>
                </a:lnTo>
                <a:lnTo>
                  <a:pt x="8248954" y="1214611"/>
                </a:lnTo>
                <a:lnTo>
                  <a:pt x="133350" y="1309861"/>
                </a:lnTo>
                <a:lnTo>
                  <a:pt x="0" y="200025"/>
                </a:lnTo>
                <a:close/>
              </a:path>
            </a:pathLst>
          </a:custGeom>
          <a:solidFill>
            <a:srgbClr val="2046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white"/>
                </a:solidFill>
                <a:latin typeface="Arial"/>
                <a:cs typeface="Arial" pitchFamily="34" charset="0"/>
              </a:rPr>
              <a:t>	Norway’s untold stories from the Second World War</a:t>
            </a:r>
          </a:p>
        </p:txBody>
      </p:sp>
      <p:sp>
        <p:nvSpPr>
          <p:cNvPr id="23" name="Text Placeholder 22"/>
          <p:cNvSpPr txBox="1">
            <a:spLocks/>
          </p:cNvSpPr>
          <p:nvPr/>
        </p:nvSpPr>
        <p:spPr>
          <a:xfrm>
            <a:off x="2157740" y="6455398"/>
            <a:ext cx="2843664" cy="239193"/>
          </a:xfrm>
          <a:prstGeom prst="rect">
            <a:avLst/>
          </a:prstGeom>
          <a:solidFill>
            <a:srgbClr val="20467C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AWARENESS, USAGE &amp; ATTITUDES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2187" y="1089806"/>
            <a:ext cx="8309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Berlin Sans FB Demi" pitchFamily="34" charset="0"/>
              </a:rPr>
              <a:t>I</a:t>
            </a:r>
            <a:r>
              <a:rPr lang="en-GB" sz="2800" b="1" dirty="0" smtClean="0">
                <a:latin typeface="Berlin Sans FB Demi" pitchFamily="34" charset="0"/>
              </a:rPr>
              <a:t>nterest and awareness of the theme are related to awareness and usage of </a:t>
            </a:r>
            <a:r>
              <a:rPr lang="en-GB" sz="2800" b="1" dirty="0" err="1" smtClean="0">
                <a:latin typeface="Berlin Sans FB Demi" pitchFamily="34" charset="0"/>
              </a:rPr>
              <a:t>europeana’s</a:t>
            </a:r>
            <a:r>
              <a:rPr lang="en-GB" sz="2800" b="1" dirty="0" smtClean="0">
                <a:latin typeface="Berlin Sans FB Demi" pitchFamily="34" charset="0"/>
              </a:rPr>
              <a:t> website</a:t>
            </a:r>
            <a:endParaRPr lang="en-GB" sz="800" b="1" dirty="0" smtClean="0">
              <a:latin typeface="Berlin Sans FB Dem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34333" y="2870098"/>
            <a:ext cx="2923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Berlin Sans FB Demi" pitchFamily="34" charset="0"/>
              </a:rPr>
              <a:t>3</a:t>
            </a:r>
            <a:r>
              <a:rPr lang="en-GB" sz="1200" b="1" dirty="0" smtClean="0">
                <a:latin typeface="Berlin Sans FB Demi" pitchFamily="34" charset="0"/>
              </a:rPr>
              <a:t> </a:t>
            </a:r>
            <a:r>
              <a:rPr lang="en-GB" sz="1200" b="1" dirty="0">
                <a:latin typeface="Berlin Sans FB Demi" pitchFamily="34" charset="0"/>
              </a:rPr>
              <a:t>times more likely to be </a:t>
            </a:r>
            <a:r>
              <a:rPr lang="en-GB" sz="1200" b="1" dirty="0" smtClean="0">
                <a:latin typeface="Berlin Sans FB Demi" pitchFamily="34" charset="0"/>
              </a:rPr>
              <a:t>aware of </a:t>
            </a:r>
            <a:r>
              <a:rPr lang="en-GB" sz="1200" b="1" dirty="0" err="1" smtClean="0">
                <a:latin typeface="Berlin Sans FB Demi" pitchFamily="34" charset="0"/>
              </a:rPr>
              <a:t>europeana</a:t>
            </a:r>
            <a:r>
              <a:rPr lang="en-GB" sz="1200" b="1" dirty="0" smtClean="0">
                <a:latin typeface="Berlin Sans FB Demi" pitchFamily="34" charset="0"/>
              </a:rPr>
              <a:t> website </a:t>
            </a:r>
            <a:r>
              <a:rPr lang="en-GB" sz="1200" b="1" dirty="0">
                <a:latin typeface="Berlin Sans FB Demi" pitchFamily="34" charset="0"/>
              </a:rPr>
              <a:t>if interested </a:t>
            </a:r>
            <a:r>
              <a:rPr lang="en-US" sz="1200" b="1" dirty="0" smtClean="0">
                <a:latin typeface="Berlin Sans FB Demi" pitchFamily="34" charset="0"/>
              </a:rPr>
              <a:t>on overall theme</a:t>
            </a:r>
            <a:endParaRPr lang="en-US" sz="1200" b="1" dirty="0">
              <a:latin typeface="Berlin Sans FB Demi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343312" y="3978615"/>
            <a:ext cx="1573059" cy="1330321"/>
          </a:xfrm>
          <a:prstGeom prst="roundRect">
            <a:avLst/>
          </a:prstGeom>
          <a:noFill/>
          <a:ln>
            <a:solidFill>
              <a:srgbClr val="2046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3640481" y="2282855"/>
            <a:ext cx="899553" cy="215444"/>
          </a:xfrm>
          <a:prstGeom prst="rect">
            <a:avLst/>
          </a:prstGeom>
          <a:solidFill>
            <a:srgbClr val="F1930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endParaRPr lang="en-US" sz="8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68276" y="2282855"/>
            <a:ext cx="900000" cy="215444"/>
          </a:xfrm>
          <a:prstGeom prst="rect">
            <a:avLst/>
          </a:prstGeom>
          <a:solidFill>
            <a:srgbClr val="68C1D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NO INTEREST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1615" y="2889135"/>
            <a:ext cx="2134588" cy="2664704"/>
          </a:xfrm>
          <a:prstGeom prst="rect">
            <a:avLst/>
          </a:prstGeom>
        </p:spPr>
      </p:pic>
      <p:sp>
        <p:nvSpPr>
          <p:cNvPr id="60" name="Rounded Rectangle 59"/>
          <p:cNvSpPr/>
          <p:nvPr/>
        </p:nvSpPr>
        <p:spPr>
          <a:xfrm>
            <a:off x="2512246" y="5381670"/>
            <a:ext cx="1296000" cy="108000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europeana</a:t>
            </a:r>
            <a:r>
              <a:rPr lang="en-US" sz="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Awareness</a:t>
            </a:r>
            <a:endParaRPr lang="en-US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604909" y="5451043"/>
            <a:ext cx="1188000" cy="320423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Visited </a:t>
            </a:r>
            <a:r>
              <a:rPr lang="en-US" sz="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europeana</a:t>
            </a:r>
            <a:r>
              <a:rPr lang="en-US" sz="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at least last month</a:t>
            </a:r>
            <a:endParaRPr lang="en-US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389304" y="3332629"/>
            <a:ext cx="1573059" cy="2045681"/>
          </a:xfrm>
          <a:prstGeom prst="roundRect">
            <a:avLst/>
          </a:prstGeom>
          <a:noFill/>
          <a:ln>
            <a:solidFill>
              <a:srgbClr val="2046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891589" y="2675072"/>
            <a:ext cx="2614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Berlin Sans FB Demi" panose="020E0802020502020306" pitchFamily="34" charset="0"/>
              </a:rPr>
              <a:t>Two thirds of those who visited </a:t>
            </a:r>
            <a:r>
              <a:rPr lang="en-GB" sz="1400" b="1" dirty="0" err="1" smtClean="0">
                <a:latin typeface="Berlin Sans FB Demi" panose="020E0802020502020306" pitchFamily="34" charset="0"/>
              </a:rPr>
              <a:t>europeana</a:t>
            </a:r>
            <a:r>
              <a:rPr lang="en-GB" sz="1400" b="1" dirty="0" smtClean="0">
                <a:latin typeface="Berlin Sans FB Demi" panose="020E0802020502020306" pitchFamily="34" charset="0"/>
              </a:rPr>
              <a:t> are interested in the theme</a:t>
            </a:r>
            <a:endParaRPr lang="en-GB" sz="1000" b="1" dirty="0">
              <a:latin typeface="Berlin Sans FB Demi" panose="020E0802020502020306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40481" y="2053325"/>
            <a:ext cx="2327795" cy="14585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Overall Theme</a:t>
            </a:r>
            <a:endParaRPr lang="en-US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5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913" y="2825983"/>
            <a:ext cx="2134588" cy="266470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633" y="2825983"/>
            <a:ext cx="2134588" cy="2664704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20467C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66653" y="6420069"/>
            <a:ext cx="0" cy="28195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22877" r="8524" b="12528"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545667" y="6451600"/>
            <a:ext cx="2133600" cy="365125"/>
          </a:xfrm>
          <a:prstGeom prst="rect">
            <a:avLst/>
          </a:prstGeom>
        </p:spPr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705316" y="6005028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15" name="Rectangle 7"/>
          <p:cNvSpPr/>
          <p:nvPr/>
        </p:nvSpPr>
        <p:spPr>
          <a:xfrm>
            <a:off x="214798" y="94892"/>
            <a:ext cx="8714399" cy="957532"/>
          </a:xfrm>
          <a:custGeom>
            <a:avLst/>
            <a:gdLst>
              <a:gd name="connsiteX0" fmla="*/ 0 w 8220379"/>
              <a:gd name="connsiteY0" fmla="*/ 0 h 1224136"/>
              <a:gd name="connsiteX1" fmla="*/ 8220379 w 8220379"/>
              <a:gd name="connsiteY1" fmla="*/ 0 h 1224136"/>
              <a:gd name="connsiteX2" fmla="*/ 8220379 w 8220379"/>
              <a:gd name="connsiteY2" fmla="*/ 1224136 h 1224136"/>
              <a:gd name="connsiteX3" fmla="*/ 0 w 8220379"/>
              <a:gd name="connsiteY3" fmla="*/ 1224136 h 1224136"/>
              <a:gd name="connsiteX4" fmla="*/ 0 w 8220379"/>
              <a:gd name="connsiteY4" fmla="*/ 0 h 1224136"/>
              <a:gd name="connsiteX0" fmla="*/ 0 w 8487079"/>
              <a:gd name="connsiteY0" fmla="*/ 0 h 1224136"/>
              <a:gd name="connsiteX1" fmla="*/ 8487079 w 8487079"/>
              <a:gd name="connsiteY1" fmla="*/ 9525 h 1224136"/>
              <a:gd name="connsiteX2" fmla="*/ 8220379 w 8487079"/>
              <a:gd name="connsiteY2" fmla="*/ 1224136 h 1224136"/>
              <a:gd name="connsiteX3" fmla="*/ 0 w 8487079"/>
              <a:gd name="connsiteY3" fmla="*/ 1224136 h 1224136"/>
              <a:gd name="connsiteX4" fmla="*/ 0 w 8487079"/>
              <a:gd name="connsiteY4" fmla="*/ 0 h 1224136"/>
              <a:gd name="connsiteX0" fmla="*/ 0 w 8515654"/>
              <a:gd name="connsiteY0" fmla="*/ 200025 h 1214611"/>
              <a:gd name="connsiteX1" fmla="*/ 8515654 w 8515654"/>
              <a:gd name="connsiteY1" fmla="*/ 0 h 1214611"/>
              <a:gd name="connsiteX2" fmla="*/ 8248954 w 8515654"/>
              <a:gd name="connsiteY2" fmla="*/ 1214611 h 1214611"/>
              <a:gd name="connsiteX3" fmla="*/ 28575 w 8515654"/>
              <a:gd name="connsiteY3" fmla="*/ 1214611 h 1214611"/>
              <a:gd name="connsiteX4" fmla="*/ 0 w 8515654"/>
              <a:gd name="connsiteY4" fmla="*/ 200025 h 1214611"/>
              <a:gd name="connsiteX0" fmla="*/ 0 w 8515654"/>
              <a:gd name="connsiteY0" fmla="*/ 200025 h 1309861"/>
              <a:gd name="connsiteX1" fmla="*/ 8515654 w 8515654"/>
              <a:gd name="connsiteY1" fmla="*/ 0 h 1309861"/>
              <a:gd name="connsiteX2" fmla="*/ 8248954 w 8515654"/>
              <a:gd name="connsiteY2" fmla="*/ 1214611 h 1309861"/>
              <a:gd name="connsiteX3" fmla="*/ 133350 w 8515654"/>
              <a:gd name="connsiteY3" fmla="*/ 1309861 h 1309861"/>
              <a:gd name="connsiteX4" fmla="*/ 0 w 8515654"/>
              <a:gd name="connsiteY4" fmla="*/ 200025 h 130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5654" h="1309861">
                <a:moveTo>
                  <a:pt x="0" y="200025"/>
                </a:moveTo>
                <a:lnTo>
                  <a:pt x="8515654" y="0"/>
                </a:lnTo>
                <a:lnTo>
                  <a:pt x="8248954" y="1214611"/>
                </a:lnTo>
                <a:lnTo>
                  <a:pt x="133350" y="1309861"/>
                </a:lnTo>
                <a:lnTo>
                  <a:pt x="0" y="200025"/>
                </a:lnTo>
                <a:close/>
              </a:path>
            </a:pathLst>
          </a:custGeom>
          <a:solidFill>
            <a:srgbClr val="2046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white"/>
                </a:solidFill>
                <a:latin typeface="Arial"/>
                <a:cs typeface="Arial" pitchFamily="34" charset="0"/>
              </a:rPr>
              <a:t>	Norway’s untold stories from the Second World War</a:t>
            </a:r>
          </a:p>
        </p:txBody>
      </p:sp>
      <p:sp>
        <p:nvSpPr>
          <p:cNvPr id="23" name="Text Placeholder 22"/>
          <p:cNvSpPr txBox="1">
            <a:spLocks/>
          </p:cNvSpPr>
          <p:nvPr/>
        </p:nvSpPr>
        <p:spPr>
          <a:xfrm>
            <a:off x="2157740" y="6455398"/>
            <a:ext cx="2843664" cy="239193"/>
          </a:xfrm>
          <a:prstGeom prst="rect">
            <a:avLst/>
          </a:prstGeom>
          <a:solidFill>
            <a:srgbClr val="20467C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AWARENESS, USAGE &amp; ATTITUDES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5540" y="1089806"/>
            <a:ext cx="8309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Berlin Sans FB Demi" pitchFamily="34" charset="0"/>
              </a:rPr>
              <a:t>Awareness of events</a:t>
            </a:r>
            <a:endParaRPr lang="en-GB" sz="600" b="1" dirty="0" smtClean="0">
              <a:latin typeface="Berlin Sans FB Dem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66260" y="2282855"/>
            <a:ext cx="899553" cy="215444"/>
          </a:xfrm>
          <a:prstGeom prst="rect">
            <a:avLst/>
          </a:prstGeom>
          <a:solidFill>
            <a:srgbClr val="F1930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AWARE</a:t>
            </a:r>
            <a:endParaRPr lang="en-US" sz="8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53874" y="2282855"/>
            <a:ext cx="1120581" cy="216000"/>
          </a:xfrm>
          <a:prstGeom prst="rect">
            <a:avLst/>
          </a:prstGeom>
          <a:solidFill>
            <a:srgbClr val="68C1D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NOT AWARE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146659" y="2053325"/>
            <a:ext cx="2327795" cy="14585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europeana’s</a:t>
            </a:r>
            <a:r>
              <a:rPr lang="en-US" sz="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events on untold stories</a:t>
            </a:r>
            <a:endParaRPr lang="en-US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4786716" y="2854913"/>
            <a:ext cx="0" cy="3193258"/>
          </a:xfrm>
          <a:prstGeom prst="line">
            <a:avLst/>
          </a:prstGeom>
          <a:ln>
            <a:solidFill>
              <a:srgbClr val="20467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6363207" y="5382625"/>
            <a:ext cx="1476000" cy="108000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europeana</a:t>
            </a:r>
            <a:r>
              <a:rPr lang="en-US" sz="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Awareness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798608" y="5386327"/>
            <a:ext cx="1296000" cy="108000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europeana</a:t>
            </a:r>
            <a:r>
              <a:rPr lang="en-US" sz="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Awareness</a:t>
            </a:r>
            <a:endParaRPr lang="en-US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35684" y="2282855"/>
            <a:ext cx="899553" cy="215444"/>
          </a:xfrm>
          <a:prstGeom prst="rect">
            <a:avLst/>
          </a:prstGeom>
          <a:solidFill>
            <a:srgbClr val="F1930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AWARE</a:t>
            </a:r>
            <a:endParaRPr lang="en-US" sz="8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123298" y="2282855"/>
            <a:ext cx="1120581" cy="216000"/>
          </a:xfrm>
          <a:prstGeom prst="rect">
            <a:avLst/>
          </a:prstGeom>
          <a:solidFill>
            <a:srgbClr val="68C1D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NOT AWARE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5916083" y="2053325"/>
            <a:ext cx="2327795" cy="14585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europeana’s</a:t>
            </a:r>
            <a:r>
              <a:rPr lang="en-US" sz="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events on Sami people</a:t>
            </a:r>
            <a:endParaRPr lang="en-US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89522" y="3311175"/>
            <a:ext cx="26654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Berlin Sans FB Demi" pitchFamily="34" charset="0"/>
              </a:rPr>
              <a:t>1/3 of those aware of </a:t>
            </a:r>
            <a:r>
              <a:rPr lang="en-GB" sz="1200" b="1" dirty="0" err="1" smtClean="0">
                <a:latin typeface="Berlin Sans FB Demi" pitchFamily="34" charset="0"/>
              </a:rPr>
              <a:t>europeana’s</a:t>
            </a:r>
            <a:r>
              <a:rPr lang="en-GB" sz="1200" b="1" dirty="0" smtClean="0">
                <a:latin typeface="Berlin Sans FB Demi" pitchFamily="34" charset="0"/>
              </a:rPr>
              <a:t> events about the second world war untold stories are aware of the website</a:t>
            </a:r>
            <a:endParaRPr lang="en-US" sz="1200" b="1" dirty="0">
              <a:latin typeface="Berlin Sans FB Dem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47279" y="3340469"/>
            <a:ext cx="2665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atin typeface="Berlin Sans FB Demi" pitchFamily="34" charset="0"/>
              </a:rPr>
              <a:t>1/4 of those aware of </a:t>
            </a:r>
            <a:r>
              <a:rPr lang="en-GB" sz="1200" b="1" dirty="0" err="1" smtClean="0">
                <a:latin typeface="Berlin Sans FB Demi" pitchFamily="34" charset="0"/>
              </a:rPr>
              <a:t>europeana’s</a:t>
            </a:r>
            <a:r>
              <a:rPr lang="en-GB" sz="1200" b="1" dirty="0" smtClean="0">
                <a:latin typeface="Berlin Sans FB Demi" pitchFamily="34" charset="0"/>
              </a:rPr>
              <a:t> events about the Sami people are aware of </a:t>
            </a:r>
            <a:r>
              <a:rPr lang="en-GB" sz="1200" b="1" dirty="0" err="1" smtClean="0">
                <a:latin typeface="Berlin Sans FB Demi" pitchFamily="34" charset="0"/>
              </a:rPr>
              <a:t>europeana</a:t>
            </a:r>
            <a:endParaRPr lang="en-US" sz="1200" b="1" dirty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09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20467C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66653" y="6420069"/>
            <a:ext cx="0" cy="28195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22877" r="8524" b="12528"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545667" y="6451600"/>
            <a:ext cx="2133600" cy="365125"/>
          </a:xfrm>
          <a:prstGeom prst="rect">
            <a:avLst/>
          </a:prstGeom>
        </p:spPr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705316" y="6005028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15" name="Rectangle 7"/>
          <p:cNvSpPr/>
          <p:nvPr/>
        </p:nvSpPr>
        <p:spPr>
          <a:xfrm>
            <a:off x="214798" y="94892"/>
            <a:ext cx="8714399" cy="957532"/>
          </a:xfrm>
          <a:custGeom>
            <a:avLst/>
            <a:gdLst>
              <a:gd name="connsiteX0" fmla="*/ 0 w 8220379"/>
              <a:gd name="connsiteY0" fmla="*/ 0 h 1224136"/>
              <a:gd name="connsiteX1" fmla="*/ 8220379 w 8220379"/>
              <a:gd name="connsiteY1" fmla="*/ 0 h 1224136"/>
              <a:gd name="connsiteX2" fmla="*/ 8220379 w 8220379"/>
              <a:gd name="connsiteY2" fmla="*/ 1224136 h 1224136"/>
              <a:gd name="connsiteX3" fmla="*/ 0 w 8220379"/>
              <a:gd name="connsiteY3" fmla="*/ 1224136 h 1224136"/>
              <a:gd name="connsiteX4" fmla="*/ 0 w 8220379"/>
              <a:gd name="connsiteY4" fmla="*/ 0 h 1224136"/>
              <a:gd name="connsiteX0" fmla="*/ 0 w 8487079"/>
              <a:gd name="connsiteY0" fmla="*/ 0 h 1224136"/>
              <a:gd name="connsiteX1" fmla="*/ 8487079 w 8487079"/>
              <a:gd name="connsiteY1" fmla="*/ 9525 h 1224136"/>
              <a:gd name="connsiteX2" fmla="*/ 8220379 w 8487079"/>
              <a:gd name="connsiteY2" fmla="*/ 1224136 h 1224136"/>
              <a:gd name="connsiteX3" fmla="*/ 0 w 8487079"/>
              <a:gd name="connsiteY3" fmla="*/ 1224136 h 1224136"/>
              <a:gd name="connsiteX4" fmla="*/ 0 w 8487079"/>
              <a:gd name="connsiteY4" fmla="*/ 0 h 1224136"/>
              <a:gd name="connsiteX0" fmla="*/ 0 w 8515654"/>
              <a:gd name="connsiteY0" fmla="*/ 200025 h 1214611"/>
              <a:gd name="connsiteX1" fmla="*/ 8515654 w 8515654"/>
              <a:gd name="connsiteY1" fmla="*/ 0 h 1214611"/>
              <a:gd name="connsiteX2" fmla="*/ 8248954 w 8515654"/>
              <a:gd name="connsiteY2" fmla="*/ 1214611 h 1214611"/>
              <a:gd name="connsiteX3" fmla="*/ 28575 w 8515654"/>
              <a:gd name="connsiteY3" fmla="*/ 1214611 h 1214611"/>
              <a:gd name="connsiteX4" fmla="*/ 0 w 8515654"/>
              <a:gd name="connsiteY4" fmla="*/ 200025 h 1214611"/>
              <a:gd name="connsiteX0" fmla="*/ 0 w 8515654"/>
              <a:gd name="connsiteY0" fmla="*/ 200025 h 1309861"/>
              <a:gd name="connsiteX1" fmla="*/ 8515654 w 8515654"/>
              <a:gd name="connsiteY1" fmla="*/ 0 h 1309861"/>
              <a:gd name="connsiteX2" fmla="*/ 8248954 w 8515654"/>
              <a:gd name="connsiteY2" fmla="*/ 1214611 h 1309861"/>
              <a:gd name="connsiteX3" fmla="*/ 133350 w 8515654"/>
              <a:gd name="connsiteY3" fmla="*/ 1309861 h 1309861"/>
              <a:gd name="connsiteX4" fmla="*/ 0 w 8515654"/>
              <a:gd name="connsiteY4" fmla="*/ 200025 h 130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5654" h="1309861">
                <a:moveTo>
                  <a:pt x="0" y="200025"/>
                </a:moveTo>
                <a:lnTo>
                  <a:pt x="8515654" y="0"/>
                </a:lnTo>
                <a:lnTo>
                  <a:pt x="8248954" y="1214611"/>
                </a:lnTo>
                <a:lnTo>
                  <a:pt x="133350" y="1309861"/>
                </a:lnTo>
                <a:lnTo>
                  <a:pt x="0" y="200025"/>
                </a:lnTo>
                <a:close/>
              </a:path>
            </a:pathLst>
          </a:custGeom>
          <a:solidFill>
            <a:srgbClr val="2046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prstClr val="white"/>
                </a:solidFill>
                <a:latin typeface="Arial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prstClr val="white"/>
                </a:solidFill>
                <a:latin typeface="Arial"/>
                <a:cs typeface="Arial" pitchFamily="34" charset="0"/>
              </a:rPr>
              <a:t>What is happening here?</a:t>
            </a:r>
            <a:endParaRPr lang="en-US" sz="2400" b="1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23" name="Text Placeholder 22"/>
          <p:cNvSpPr txBox="1">
            <a:spLocks/>
          </p:cNvSpPr>
          <p:nvPr/>
        </p:nvSpPr>
        <p:spPr>
          <a:xfrm>
            <a:off x="2157740" y="6455398"/>
            <a:ext cx="2843664" cy="239193"/>
          </a:xfrm>
          <a:prstGeom prst="rect">
            <a:avLst/>
          </a:prstGeom>
          <a:solidFill>
            <a:srgbClr val="20467C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AWARENESS, USAGE &amp; ATTITUDES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0140" y="1246425"/>
            <a:ext cx="830905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Berlin Sans FB Demi" pitchFamily="34" charset="0"/>
              </a:rPr>
              <a:t>Thoughts around awareness:</a:t>
            </a:r>
          </a:p>
          <a:p>
            <a:endParaRPr lang="en-GB" sz="1400" b="1" dirty="0">
              <a:latin typeface="Berlin Sans FB Dem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b="1" dirty="0" smtClean="0"/>
              <a:t>Those who are interested on </a:t>
            </a:r>
            <a:r>
              <a:rPr lang="en-US" b="1" dirty="0" smtClean="0"/>
              <a:t>Norway’s untold stories from the II WW are more likely to be aware of </a:t>
            </a:r>
            <a:r>
              <a:rPr lang="en-US" b="1" dirty="0" err="1" smtClean="0"/>
              <a:t>europeana’s</a:t>
            </a:r>
            <a:r>
              <a:rPr lang="en-US" b="1" dirty="0" smtClean="0"/>
              <a:t> website…</a:t>
            </a:r>
            <a:endParaRPr lang="en-GB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b="1" dirty="0" smtClean="0"/>
              <a:t>… And are more likely to visit </a:t>
            </a:r>
            <a:r>
              <a:rPr lang="en-GB" b="1" dirty="0" err="1" smtClean="0"/>
              <a:t>europeana</a:t>
            </a:r>
            <a:endParaRPr lang="en-GB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b="1" dirty="0" smtClean="0"/>
              <a:t>Those aware of second world war untold stories events are ten times more likely to be aware of </a:t>
            </a:r>
            <a:r>
              <a:rPr lang="en-GB" b="1" dirty="0" err="1" smtClean="0"/>
              <a:t>europeana</a:t>
            </a:r>
            <a:endParaRPr lang="en-GB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GB" b="1" dirty="0" smtClean="0"/>
              <a:t>Those aware of </a:t>
            </a:r>
            <a:r>
              <a:rPr lang="en-GB" b="1" dirty="0" err="1" smtClean="0"/>
              <a:t>sami</a:t>
            </a:r>
            <a:r>
              <a:rPr lang="en-GB" b="1" dirty="0" smtClean="0"/>
              <a:t> people events are six times more likely to be aware of </a:t>
            </a:r>
            <a:r>
              <a:rPr lang="en-GB" b="1" dirty="0" err="1" smtClean="0"/>
              <a:t>europeana</a:t>
            </a:r>
            <a:endParaRPr lang="en-GB" b="1" dirty="0" smtClean="0"/>
          </a:p>
          <a:p>
            <a:pPr marL="457200" indent="-457200">
              <a:buFont typeface="Arial" pitchFamily="34" charset="0"/>
              <a:buChar char="•"/>
            </a:pPr>
            <a:endParaRPr lang="en-GB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b="1" dirty="0" smtClean="0"/>
              <a:t>But less than 1/3 of those who are aware of </a:t>
            </a:r>
            <a:r>
              <a:rPr lang="en-GB" b="1" dirty="0" err="1" smtClean="0"/>
              <a:t>europeana’s</a:t>
            </a:r>
            <a:r>
              <a:rPr lang="en-GB" b="1" dirty="0" smtClean="0"/>
              <a:t> thematic events are actually aware of the website itself…</a:t>
            </a:r>
          </a:p>
          <a:p>
            <a:pPr marL="457200" indent="-457200">
              <a:buFont typeface="Arial" pitchFamily="34" charset="0"/>
              <a:buChar char="•"/>
            </a:pPr>
            <a:endParaRPr lang="en-GB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b="1" dirty="0" smtClean="0"/>
              <a:t>Thus, there is a strong potential among those who are aware and interested on such events to learn and connect to </a:t>
            </a:r>
            <a:r>
              <a:rPr lang="en-GB" b="1" dirty="0" err="1" smtClean="0"/>
              <a:t>europeana</a:t>
            </a:r>
            <a:r>
              <a:rPr lang="en-GB" b="1" dirty="0" smtClean="0"/>
              <a:t>!</a:t>
            </a:r>
            <a:endParaRPr lang="en-GB" sz="600" b="1" dirty="0" smtClean="0"/>
          </a:p>
        </p:txBody>
      </p:sp>
    </p:spTree>
    <p:extLst>
      <p:ext uri="{BB962C8B-B14F-4D97-AF65-F5344CB8AC3E}">
        <p14:creationId xmlns:p14="http://schemas.microsoft.com/office/powerpoint/2010/main" val="307711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2"/>
          <p:cNvSpPr txBox="1">
            <a:spLocks/>
          </p:cNvSpPr>
          <p:nvPr/>
        </p:nvSpPr>
        <p:spPr>
          <a:xfrm>
            <a:off x="2547244" y="2288543"/>
            <a:ext cx="5473165" cy="362304"/>
          </a:xfrm>
          <a:prstGeom prst="rect">
            <a:avLst/>
          </a:prstGeom>
          <a:solidFill>
            <a:srgbClr val="65BBD0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BACKGROUND &amp; OBJECTIVES OVERVIEW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4" name="Text Placeholder 22"/>
          <p:cNvSpPr txBox="1">
            <a:spLocks/>
          </p:cNvSpPr>
          <p:nvPr/>
        </p:nvSpPr>
        <p:spPr>
          <a:xfrm>
            <a:off x="2547244" y="2795817"/>
            <a:ext cx="4131259" cy="362304"/>
          </a:xfrm>
          <a:prstGeom prst="rect">
            <a:avLst/>
          </a:prstGeom>
          <a:solidFill>
            <a:srgbClr val="F19300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METHOD, SAMPLE, WEIGHTING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7" name="Text Placeholder 22"/>
          <p:cNvSpPr txBox="1">
            <a:spLocks/>
          </p:cNvSpPr>
          <p:nvPr/>
        </p:nvSpPr>
        <p:spPr>
          <a:xfrm>
            <a:off x="2547244" y="3303091"/>
            <a:ext cx="4624215" cy="362304"/>
          </a:xfrm>
          <a:prstGeom prst="rect">
            <a:avLst/>
          </a:prstGeom>
          <a:solidFill>
            <a:srgbClr val="20467C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AWARENESS, USAGE &amp; ATTITUDES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8" name="Text Placeholder 22"/>
          <p:cNvSpPr txBox="1">
            <a:spLocks/>
          </p:cNvSpPr>
          <p:nvPr/>
        </p:nvSpPr>
        <p:spPr>
          <a:xfrm>
            <a:off x="2547244" y="3810365"/>
            <a:ext cx="2347630" cy="362304"/>
          </a:xfrm>
          <a:prstGeom prst="rect">
            <a:avLst/>
          </a:prstGeom>
          <a:solidFill>
            <a:srgbClr val="F3A9C7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SITE ACTIVATION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9" name="Text Placeholder 22"/>
          <p:cNvSpPr txBox="1">
            <a:spLocks/>
          </p:cNvSpPr>
          <p:nvPr/>
        </p:nvSpPr>
        <p:spPr>
          <a:xfrm>
            <a:off x="2547244" y="4317639"/>
            <a:ext cx="3679212" cy="362304"/>
          </a:xfrm>
          <a:prstGeom prst="rect">
            <a:avLst/>
          </a:prstGeom>
          <a:solidFill>
            <a:srgbClr val="00838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AREAS FOR IMPROVEMENT</a:t>
            </a:r>
            <a:endParaRPr lang="en-GB" sz="2000" dirty="0"/>
          </a:p>
        </p:txBody>
      </p:sp>
      <p:sp>
        <p:nvSpPr>
          <p:cNvPr id="20" name="Text Placeholder 22"/>
          <p:cNvSpPr txBox="1">
            <a:spLocks/>
          </p:cNvSpPr>
          <p:nvPr/>
        </p:nvSpPr>
        <p:spPr>
          <a:xfrm>
            <a:off x="2547244" y="4824913"/>
            <a:ext cx="886909" cy="362304"/>
          </a:xfrm>
          <a:prstGeom prst="rect">
            <a:avLst/>
          </a:prstGeom>
          <a:solidFill>
            <a:srgbClr val="F34256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prstClr val="white"/>
                </a:solidFill>
              </a:rPr>
              <a:t>Q &amp; A</a:t>
            </a:r>
          </a:p>
        </p:txBody>
      </p:sp>
      <p:sp>
        <p:nvSpPr>
          <p:cNvPr id="21" name="Text Placeholder 22"/>
          <p:cNvSpPr txBox="1">
            <a:spLocks/>
          </p:cNvSpPr>
          <p:nvPr/>
        </p:nvSpPr>
        <p:spPr>
          <a:xfrm>
            <a:off x="2547244" y="5332187"/>
            <a:ext cx="1495872" cy="362304"/>
          </a:xfrm>
          <a:prstGeom prst="rect">
            <a:avLst/>
          </a:prstGeom>
          <a:solidFill>
            <a:srgbClr val="000000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APPENDIX</a:t>
            </a: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9" name="Picture 8" descr="logo_ic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18" y="6424988"/>
            <a:ext cx="323523" cy="31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9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20467C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66653" y="6420069"/>
            <a:ext cx="0" cy="28195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22877" r="8524" b="12528"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545667" y="6451600"/>
            <a:ext cx="2133600" cy="365125"/>
          </a:xfrm>
          <a:prstGeom prst="rect">
            <a:avLst/>
          </a:prstGeom>
        </p:spPr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705316" y="6005028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23" name="Text Placeholder 22"/>
          <p:cNvSpPr txBox="1">
            <a:spLocks/>
          </p:cNvSpPr>
          <p:nvPr/>
        </p:nvSpPr>
        <p:spPr>
          <a:xfrm>
            <a:off x="2157740" y="6455398"/>
            <a:ext cx="2843664" cy="239193"/>
          </a:xfrm>
          <a:prstGeom prst="rect">
            <a:avLst/>
          </a:prstGeom>
          <a:solidFill>
            <a:srgbClr val="20467C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AWARENESS, USAGE &amp; ATTITUDES</a:t>
            </a: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251520" y="8620"/>
            <a:ext cx="8964488" cy="9453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rgbClr val="D9AFF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20467C"/>
                </a:solidFill>
              </a:rPr>
              <a:t>Awareness of </a:t>
            </a:r>
            <a:r>
              <a:rPr lang="en-US" dirty="0" err="1" smtClean="0">
                <a:solidFill>
                  <a:srgbClr val="20467C"/>
                </a:solidFill>
              </a:rPr>
              <a:t>europeana</a:t>
            </a:r>
            <a:r>
              <a:rPr lang="en-US" dirty="0" smtClean="0">
                <a:solidFill>
                  <a:srgbClr val="20467C"/>
                </a:solidFill>
              </a:rPr>
              <a:t> </a:t>
            </a:r>
            <a:r>
              <a:rPr lang="en-US" dirty="0">
                <a:solidFill>
                  <a:srgbClr val="20467C"/>
                </a:solidFill>
              </a:rPr>
              <a:t>has </a:t>
            </a:r>
            <a:r>
              <a:rPr lang="en-US" dirty="0" smtClean="0">
                <a:solidFill>
                  <a:srgbClr val="20467C"/>
                </a:solidFill>
              </a:rPr>
              <a:t>increased…</a:t>
            </a:r>
            <a:br>
              <a:rPr lang="en-US" dirty="0" smtClean="0">
                <a:solidFill>
                  <a:srgbClr val="20467C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While awareness of similar websites has remained stable.</a:t>
            </a:r>
            <a:endParaRPr lang="nl-BE" sz="20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68000" y="925517"/>
            <a:ext cx="8280000" cy="14990"/>
          </a:xfrm>
          <a:prstGeom prst="line">
            <a:avLst/>
          </a:prstGeom>
          <a:ln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548545">
            <a:off x="7129893" y="1147085"/>
            <a:ext cx="1805540" cy="379265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775276">
            <a:off x="7536957" y="834149"/>
            <a:ext cx="1321005" cy="379265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548545">
            <a:off x="6074459" y="1100423"/>
            <a:ext cx="280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AWARENESS</a:t>
            </a:r>
            <a:endParaRPr lang="nl-BE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775276">
            <a:off x="6218048" y="689664"/>
            <a:ext cx="254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AIDED</a:t>
            </a:r>
            <a:endParaRPr lang="nl-BE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1449" y="5723662"/>
            <a:ext cx="72485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Q8. Which </a:t>
            </a:r>
            <a:r>
              <a:rPr lang="en-GB" sz="800" dirty="0"/>
              <a:t>of the following websites which contain art, museum collections, digitised books and cultural history are you aware of</a:t>
            </a:r>
            <a:r>
              <a:rPr lang="en-GB" sz="800" dirty="0" smtClean="0"/>
              <a:t>?</a:t>
            </a:r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800" dirty="0" smtClean="0">
                <a:latin typeface="Arial" pitchFamily="34" charset="0"/>
                <a:cs typeface="Arial" pitchFamily="34" charset="0"/>
              </a:rPr>
              <a:t>Base: Norway = 502 (W2); 505 (W1)</a:t>
            </a:r>
            <a:endParaRPr lang="en-GB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4" descr="High-Res Stock Photography: Damsel In Dist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67382"/>
            <a:ext cx="3444872" cy="397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2838450" y="1705636"/>
            <a:ext cx="5796092" cy="3693755"/>
          </a:xfrm>
          <a:prstGeom prst="roundRect">
            <a:avLst>
              <a:gd name="adj" fmla="val 3784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>
            <a:outerShdw blurRad="222250" dir="2880000" sx="102000" sy="102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GB" kern="0" dirty="0">
              <a:solidFill>
                <a:prstClr val="white"/>
              </a:solidFill>
              <a:latin typeface="Verdana"/>
              <a:cs typeface="Arial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074011" y="2406827"/>
            <a:ext cx="1432449" cy="22207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200" b="1" dirty="0">
                <a:solidFill>
                  <a:srgbClr val="20467C"/>
                </a:solidFill>
              </a:rPr>
              <a:t>Wikipedia</a:t>
            </a:r>
            <a:endParaRPr lang="en-US" sz="1050" b="1" dirty="0">
              <a:solidFill>
                <a:srgbClr val="20467C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074011" y="2695576"/>
            <a:ext cx="1432449" cy="22207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200" b="1" dirty="0" smtClean="0">
                <a:solidFill>
                  <a:srgbClr val="20467C"/>
                </a:solidFill>
              </a:rPr>
              <a:t>Google Books</a:t>
            </a:r>
            <a:endParaRPr lang="en-US" sz="1050" b="1" dirty="0">
              <a:solidFill>
                <a:srgbClr val="20467C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074011" y="2993850"/>
            <a:ext cx="1432449" cy="22207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200" b="1" dirty="0" smtClean="0">
                <a:solidFill>
                  <a:srgbClr val="20467C"/>
                </a:solidFill>
              </a:rPr>
              <a:t>Google Art Project</a:t>
            </a:r>
            <a:endParaRPr lang="en-US" sz="1050" b="1" dirty="0">
              <a:solidFill>
                <a:srgbClr val="20467C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74011" y="3289125"/>
            <a:ext cx="1432449" cy="22207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200" b="1" dirty="0" err="1" smtClean="0">
                <a:solidFill>
                  <a:srgbClr val="20467C"/>
                </a:solidFill>
              </a:rPr>
              <a:t>europeana</a:t>
            </a:r>
            <a:endParaRPr lang="en-US" sz="1050" b="1" dirty="0">
              <a:solidFill>
                <a:srgbClr val="20467C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074011" y="3863624"/>
            <a:ext cx="5393714" cy="854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336750"/>
              </p:ext>
            </p:extLst>
          </p:nvPr>
        </p:nvGraphicFramePr>
        <p:xfrm>
          <a:off x="5225680" y="2402508"/>
          <a:ext cx="2613489" cy="1397770"/>
        </p:xfrm>
        <a:graphic>
          <a:graphicData uri="http://schemas.openxmlformats.org/drawingml/2006/table">
            <a:tbl>
              <a:tblPr firstRow="1" bandRow="1"/>
              <a:tblGrid>
                <a:gridCol w="871163"/>
                <a:gridCol w="871163"/>
                <a:gridCol w="871163"/>
              </a:tblGrid>
              <a:tr h="27955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78%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83%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58%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5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24%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24%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42%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5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18%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43%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5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5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2965787" y="4404836"/>
            <a:ext cx="2060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www.Digitaltmuseum.no</a:t>
            </a:r>
            <a:endParaRPr lang="en-GB" sz="1400" b="1" dirty="0"/>
          </a:p>
        </p:txBody>
      </p:sp>
      <p:sp>
        <p:nvSpPr>
          <p:cNvPr id="46" name="Rectangle 45"/>
          <p:cNvSpPr/>
          <p:nvPr/>
        </p:nvSpPr>
        <p:spPr>
          <a:xfrm>
            <a:off x="2950313" y="4741902"/>
            <a:ext cx="18341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www.Arkivportalen.no</a:t>
            </a:r>
            <a:endParaRPr lang="en-GB" sz="1400" b="1" dirty="0"/>
          </a:p>
        </p:txBody>
      </p:sp>
      <p:sp>
        <p:nvSpPr>
          <p:cNvPr id="47" name="Rounded Rectangle 46"/>
          <p:cNvSpPr/>
          <p:nvPr/>
        </p:nvSpPr>
        <p:spPr>
          <a:xfrm>
            <a:off x="3074011" y="3584400"/>
            <a:ext cx="1432449" cy="22207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200" b="1" dirty="0" smtClean="0">
                <a:solidFill>
                  <a:srgbClr val="20467C"/>
                </a:solidFill>
              </a:rPr>
              <a:t>None of these</a:t>
            </a:r>
            <a:endParaRPr lang="en-US" sz="1050" b="1" dirty="0">
              <a:solidFill>
                <a:srgbClr val="20467C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083536" y="4022550"/>
            <a:ext cx="1432449" cy="22207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200" b="1" dirty="0" smtClean="0">
                <a:solidFill>
                  <a:srgbClr val="20467C"/>
                </a:solidFill>
              </a:rPr>
              <a:t>MARKET SPECIFIC:</a:t>
            </a:r>
            <a:endParaRPr lang="en-US" sz="1050" b="1" dirty="0">
              <a:solidFill>
                <a:srgbClr val="20467C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74173" y="1853812"/>
            <a:ext cx="104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Aware of </a:t>
            </a:r>
            <a:r>
              <a:rPr lang="en-GB" sz="1200" b="1" dirty="0" err="1" smtClean="0"/>
              <a:t>europeana</a:t>
            </a:r>
            <a:endParaRPr lang="nl-BE" sz="1200" b="1" dirty="0"/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35218"/>
              </p:ext>
            </p:extLst>
          </p:nvPr>
        </p:nvGraphicFramePr>
        <p:xfrm>
          <a:off x="5247312" y="4433059"/>
          <a:ext cx="2613489" cy="559108"/>
        </p:xfrm>
        <a:graphic>
          <a:graphicData uri="http://schemas.openxmlformats.org/drawingml/2006/table">
            <a:tbl>
              <a:tblPr firstRow="1" bandRow="1"/>
              <a:tblGrid>
                <a:gridCol w="871163"/>
                <a:gridCol w="871163"/>
                <a:gridCol w="871163"/>
              </a:tblGrid>
              <a:tr h="27955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24%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45%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5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14%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524995"/>
              </p:ext>
            </p:extLst>
          </p:nvPr>
        </p:nvGraphicFramePr>
        <p:xfrm>
          <a:off x="7939418" y="2380869"/>
          <a:ext cx="533400" cy="1425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</a:tblGrid>
              <a:tr h="2851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94</a:t>
                      </a:r>
                      <a:endParaRPr lang="en-GB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67C"/>
                    </a:solidFill>
                  </a:tcPr>
                </a:tc>
              </a:tr>
              <a:tr h="2851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100</a:t>
                      </a:r>
                      <a:endParaRPr lang="en-GB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67C"/>
                    </a:solidFill>
                  </a:tcPr>
                </a:tc>
              </a:tr>
              <a:tr h="2851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94</a:t>
                      </a:r>
                      <a:endParaRPr lang="en-GB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67C"/>
                    </a:solidFill>
                  </a:tcPr>
                </a:tc>
              </a:tr>
              <a:tr h="2851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175</a:t>
                      </a:r>
                      <a:endParaRPr lang="en-GB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67C"/>
                    </a:solidFill>
                  </a:tcPr>
                </a:tc>
              </a:tr>
              <a:tr h="2851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110</a:t>
                      </a:r>
                      <a:endParaRPr lang="en-GB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67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782219"/>
              </p:ext>
            </p:extLst>
          </p:nvPr>
        </p:nvGraphicFramePr>
        <p:xfrm>
          <a:off x="7930759" y="4435372"/>
          <a:ext cx="533400" cy="57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</a:tblGrid>
              <a:tr h="2851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89</a:t>
                      </a:r>
                      <a:endParaRPr lang="en-GB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67C"/>
                    </a:solidFill>
                  </a:tcPr>
                </a:tc>
              </a:tr>
              <a:tr h="28512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86</a:t>
                      </a:r>
                      <a:endParaRPr lang="en-GB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0467C"/>
                    </a:solidFill>
                  </a:tcPr>
                </a:tc>
              </a:tr>
            </a:tbl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7664553" y="1899882"/>
            <a:ext cx="1047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Index</a:t>
            </a:r>
            <a:endParaRPr lang="nl-BE" sz="1200" b="1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366" y="1938247"/>
            <a:ext cx="455355" cy="33069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22" y="1938247"/>
            <a:ext cx="455355" cy="33069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5126260" y="1676336"/>
            <a:ext cx="1047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W2</a:t>
            </a:r>
            <a:endParaRPr lang="nl-BE" sz="1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987124" y="1676336"/>
            <a:ext cx="1047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W1</a:t>
            </a:r>
            <a:endParaRPr lang="nl-BE" sz="1200" b="1" dirty="0"/>
          </a:p>
        </p:txBody>
      </p:sp>
      <p:grpSp>
        <p:nvGrpSpPr>
          <p:cNvPr id="62" name="Group 61"/>
          <p:cNvGrpSpPr/>
          <p:nvPr/>
        </p:nvGrpSpPr>
        <p:grpSpPr>
          <a:xfrm>
            <a:off x="5030851" y="3238571"/>
            <a:ext cx="710016" cy="257358"/>
            <a:chOff x="4251281" y="501650"/>
            <a:chExt cx="664617" cy="247029"/>
          </a:xfrm>
        </p:grpSpPr>
        <p:sp>
          <p:nvSpPr>
            <p:cNvPr id="63" name="Oval 62"/>
            <p:cNvSpPr/>
            <p:nvPr/>
          </p:nvSpPr>
          <p:spPr>
            <a:xfrm>
              <a:off x="4324350" y="501650"/>
              <a:ext cx="262634" cy="24702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251281" y="524280"/>
              <a:ext cx="664617" cy="194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800" b="1" dirty="0" smtClean="0">
                  <a:solidFill>
                    <a:schemeClr val="bg1"/>
                  </a:solidFill>
                </a:rPr>
                <a:t> +3%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030851" y="2959922"/>
            <a:ext cx="710016" cy="257358"/>
            <a:chOff x="4251281" y="501650"/>
            <a:chExt cx="664617" cy="247029"/>
          </a:xfrm>
        </p:grpSpPr>
        <p:sp>
          <p:nvSpPr>
            <p:cNvPr id="66" name="Oval 65"/>
            <p:cNvSpPr/>
            <p:nvPr/>
          </p:nvSpPr>
          <p:spPr>
            <a:xfrm>
              <a:off x="4324350" y="501650"/>
              <a:ext cx="262634" cy="2470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251281" y="524280"/>
              <a:ext cx="664617" cy="206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800" b="1" dirty="0" smtClean="0">
                  <a:solidFill>
                    <a:schemeClr val="bg1"/>
                  </a:solidFill>
                </a:rPr>
                <a:t> -1%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030851" y="2387428"/>
            <a:ext cx="710016" cy="257358"/>
            <a:chOff x="4251281" y="501650"/>
            <a:chExt cx="664617" cy="247029"/>
          </a:xfrm>
        </p:grpSpPr>
        <p:sp>
          <p:nvSpPr>
            <p:cNvPr id="69" name="Oval 68"/>
            <p:cNvSpPr/>
            <p:nvPr/>
          </p:nvSpPr>
          <p:spPr>
            <a:xfrm>
              <a:off x="4324350" y="501650"/>
              <a:ext cx="262634" cy="2470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251281" y="524280"/>
              <a:ext cx="664617" cy="206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800" b="1" dirty="0" smtClean="0">
                  <a:solidFill>
                    <a:schemeClr val="bg1"/>
                  </a:solidFill>
                </a:rPr>
                <a:t> -5%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030851" y="3520531"/>
            <a:ext cx="710016" cy="257358"/>
            <a:chOff x="4251281" y="501650"/>
            <a:chExt cx="664617" cy="247029"/>
          </a:xfrm>
        </p:grpSpPr>
        <p:sp>
          <p:nvSpPr>
            <p:cNvPr id="72" name="Oval 71"/>
            <p:cNvSpPr/>
            <p:nvPr/>
          </p:nvSpPr>
          <p:spPr>
            <a:xfrm>
              <a:off x="4324350" y="501650"/>
              <a:ext cx="262634" cy="2470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251281" y="524280"/>
              <a:ext cx="664617" cy="206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800" b="1" dirty="0" smtClean="0">
                  <a:solidFill>
                    <a:schemeClr val="bg1"/>
                  </a:solidFill>
                </a:rPr>
                <a:t> -1%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030851" y="4412892"/>
            <a:ext cx="710016" cy="257358"/>
            <a:chOff x="4251281" y="501650"/>
            <a:chExt cx="664617" cy="247029"/>
          </a:xfrm>
        </p:grpSpPr>
        <p:sp>
          <p:nvSpPr>
            <p:cNvPr id="75" name="Oval 74"/>
            <p:cNvSpPr/>
            <p:nvPr/>
          </p:nvSpPr>
          <p:spPr>
            <a:xfrm>
              <a:off x="4324350" y="501650"/>
              <a:ext cx="262634" cy="2470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251281" y="524280"/>
              <a:ext cx="664617" cy="206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800" b="1" dirty="0" smtClean="0">
                  <a:solidFill>
                    <a:schemeClr val="bg1"/>
                  </a:solidFill>
                </a:rPr>
                <a:t> -3%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030851" y="4723863"/>
            <a:ext cx="710016" cy="257358"/>
            <a:chOff x="4251281" y="501650"/>
            <a:chExt cx="664617" cy="247029"/>
          </a:xfrm>
        </p:grpSpPr>
        <p:sp>
          <p:nvSpPr>
            <p:cNvPr id="78" name="Oval 77"/>
            <p:cNvSpPr/>
            <p:nvPr/>
          </p:nvSpPr>
          <p:spPr>
            <a:xfrm>
              <a:off x="4324350" y="501650"/>
              <a:ext cx="262634" cy="24702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251281" y="524280"/>
              <a:ext cx="664617" cy="206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800" b="1" dirty="0" smtClean="0">
                  <a:solidFill>
                    <a:schemeClr val="bg1"/>
                  </a:solidFill>
                </a:rPr>
                <a:t> -2%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093197" y="2679919"/>
            <a:ext cx="710016" cy="257358"/>
            <a:chOff x="4309643" y="501650"/>
            <a:chExt cx="664617" cy="247029"/>
          </a:xfrm>
        </p:grpSpPr>
        <p:sp>
          <p:nvSpPr>
            <p:cNvPr id="81" name="Oval 80"/>
            <p:cNvSpPr/>
            <p:nvPr/>
          </p:nvSpPr>
          <p:spPr>
            <a:xfrm>
              <a:off x="4324350" y="501650"/>
              <a:ext cx="262634" cy="2470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309643" y="524280"/>
              <a:ext cx="664617" cy="206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800" b="1" dirty="0">
                  <a:solidFill>
                    <a:schemeClr val="bg1"/>
                  </a:solidFill>
                </a:rPr>
                <a:t>0</a:t>
              </a:r>
              <a:r>
                <a:rPr lang="nl-BE" sz="800" b="1" dirty="0" smtClean="0">
                  <a:solidFill>
                    <a:schemeClr val="bg1"/>
                  </a:solidFill>
                </a:rPr>
                <a:t>%</a:t>
              </a:r>
              <a:endParaRPr lang="en-US" sz="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86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20467C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66653" y="6420069"/>
            <a:ext cx="0" cy="28195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22877" r="8524" b="12528"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545667" y="6451600"/>
            <a:ext cx="2133600" cy="365125"/>
          </a:xfrm>
          <a:prstGeom prst="rect">
            <a:avLst/>
          </a:prstGeom>
        </p:spPr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705316" y="6005028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23" name="Text Placeholder 22"/>
          <p:cNvSpPr txBox="1">
            <a:spLocks/>
          </p:cNvSpPr>
          <p:nvPr/>
        </p:nvSpPr>
        <p:spPr>
          <a:xfrm>
            <a:off x="2157740" y="6455398"/>
            <a:ext cx="2843664" cy="239193"/>
          </a:xfrm>
          <a:prstGeom prst="rect">
            <a:avLst/>
          </a:prstGeom>
          <a:solidFill>
            <a:srgbClr val="20467C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AWARENESS, USAGE &amp; ATTITUDES</a:t>
            </a: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251520" y="8620"/>
            <a:ext cx="8283211" cy="9453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rgbClr val="D9AFF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20467C"/>
                </a:solidFill>
              </a:rPr>
              <a:t>Awareness of </a:t>
            </a:r>
            <a:r>
              <a:rPr lang="en-US" dirty="0" err="1" smtClean="0">
                <a:solidFill>
                  <a:srgbClr val="20467C"/>
                </a:solidFill>
              </a:rPr>
              <a:t>europeana</a:t>
            </a:r>
            <a:r>
              <a:rPr lang="en-US" dirty="0" smtClean="0">
                <a:solidFill>
                  <a:srgbClr val="20467C"/>
                </a:solidFill>
              </a:rPr>
              <a:t> </a:t>
            </a:r>
            <a:r>
              <a:rPr lang="en-US" dirty="0">
                <a:solidFill>
                  <a:srgbClr val="20467C"/>
                </a:solidFill>
              </a:rPr>
              <a:t>has </a:t>
            </a:r>
            <a:r>
              <a:rPr lang="en-US" dirty="0" smtClean="0">
                <a:solidFill>
                  <a:srgbClr val="20467C"/>
                </a:solidFill>
              </a:rPr>
              <a:t>increased…</a:t>
            </a:r>
            <a:br>
              <a:rPr lang="en-US" dirty="0" smtClean="0">
                <a:solidFill>
                  <a:srgbClr val="20467C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</a:t>
            </a:r>
            <a:r>
              <a:rPr lang="en-US" sz="1600" dirty="0" smtClean="0">
                <a:solidFill>
                  <a:schemeClr val="tx1"/>
                </a:solidFill>
              </a:rPr>
              <a:t>hose who are </a:t>
            </a:r>
            <a:r>
              <a:rPr lang="en-US" sz="1600" u="sng" dirty="0" smtClean="0">
                <a:solidFill>
                  <a:schemeClr val="tx1"/>
                </a:solidFill>
              </a:rPr>
              <a:t>aware of </a:t>
            </a:r>
            <a:r>
              <a:rPr lang="en-US" sz="1600" u="sng" dirty="0" err="1" smtClean="0">
                <a:solidFill>
                  <a:schemeClr val="tx1"/>
                </a:solidFill>
              </a:rPr>
              <a:t>europeana</a:t>
            </a:r>
            <a:r>
              <a:rPr lang="en-US" sz="1600" u="sng" dirty="0" smtClean="0">
                <a:solidFill>
                  <a:schemeClr val="tx1"/>
                </a:solidFill>
              </a:rPr>
              <a:t> II WW-related events</a:t>
            </a:r>
            <a:r>
              <a:rPr lang="en-US" sz="1600" dirty="0" smtClean="0">
                <a:solidFill>
                  <a:schemeClr val="tx1"/>
                </a:solidFill>
              </a:rPr>
              <a:t>, are </a:t>
            </a:r>
            <a:r>
              <a:rPr lang="en-US" sz="1600" u="sng" dirty="0" smtClean="0">
                <a:solidFill>
                  <a:schemeClr val="tx1"/>
                </a:solidFill>
              </a:rPr>
              <a:t>less aware of </a:t>
            </a:r>
            <a:r>
              <a:rPr lang="en-US" sz="1600" u="sng" dirty="0" err="1" smtClean="0">
                <a:solidFill>
                  <a:schemeClr val="tx1"/>
                </a:solidFill>
              </a:rPr>
              <a:t>europeana</a:t>
            </a:r>
            <a:r>
              <a:rPr lang="en-US" sz="1600" dirty="0" smtClean="0">
                <a:solidFill>
                  <a:schemeClr val="tx1"/>
                </a:solidFill>
              </a:rPr>
              <a:t> than of </a:t>
            </a:r>
            <a:r>
              <a:rPr lang="en-US" sz="1600" u="sng" dirty="0" smtClean="0">
                <a:solidFill>
                  <a:schemeClr val="tx1"/>
                </a:solidFill>
              </a:rPr>
              <a:t>alternative websites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nl-BE" sz="16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68000" y="925517"/>
            <a:ext cx="8280000" cy="14990"/>
          </a:xfrm>
          <a:prstGeom prst="line">
            <a:avLst/>
          </a:prstGeom>
          <a:ln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548545">
            <a:off x="7129893" y="1147085"/>
            <a:ext cx="1805540" cy="379265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775276">
            <a:off x="7536957" y="834149"/>
            <a:ext cx="1321005" cy="379265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548545">
            <a:off x="6074459" y="1100423"/>
            <a:ext cx="280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AWARENESS</a:t>
            </a:r>
            <a:endParaRPr lang="nl-BE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775276">
            <a:off x="6218048" y="689664"/>
            <a:ext cx="254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AIDED</a:t>
            </a:r>
            <a:endParaRPr lang="nl-BE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1449" y="5723662"/>
            <a:ext cx="72485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Q8. Which </a:t>
            </a:r>
            <a:r>
              <a:rPr lang="en-GB" sz="800" dirty="0"/>
              <a:t>of the following websites which contain art, museum collections, digitised books and cultural history are you aware of</a:t>
            </a:r>
            <a:r>
              <a:rPr lang="en-GB" sz="800" dirty="0" smtClean="0"/>
              <a:t>?</a:t>
            </a:r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800" dirty="0" smtClean="0">
                <a:latin typeface="Arial" pitchFamily="34" charset="0"/>
                <a:cs typeface="Arial" pitchFamily="34" charset="0"/>
              </a:rPr>
              <a:t>Base: Norway = 502 (W2)</a:t>
            </a:r>
            <a:endParaRPr lang="en-GB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4" descr="High-Res Stock Photography: Damsel In Dist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67382"/>
            <a:ext cx="3444872" cy="397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2838450" y="1705636"/>
            <a:ext cx="5796092" cy="3693755"/>
          </a:xfrm>
          <a:prstGeom prst="roundRect">
            <a:avLst>
              <a:gd name="adj" fmla="val 3784"/>
            </a:avLst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>
            <a:outerShdw blurRad="222250" dir="2880000" sx="102000" sy="102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GB" kern="0" dirty="0">
              <a:solidFill>
                <a:prstClr val="white"/>
              </a:solidFill>
              <a:latin typeface="Verdana"/>
              <a:cs typeface="Arial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074011" y="2406827"/>
            <a:ext cx="1432449" cy="22207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200" b="1" dirty="0">
                <a:solidFill>
                  <a:srgbClr val="20467C"/>
                </a:solidFill>
              </a:rPr>
              <a:t>Wikipedia</a:t>
            </a:r>
            <a:endParaRPr lang="en-US" sz="1050" b="1" dirty="0">
              <a:solidFill>
                <a:srgbClr val="20467C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074011" y="2695576"/>
            <a:ext cx="1432449" cy="22207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200" b="1" dirty="0" smtClean="0">
                <a:solidFill>
                  <a:srgbClr val="20467C"/>
                </a:solidFill>
              </a:rPr>
              <a:t>Google Books</a:t>
            </a:r>
            <a:endParaRPr lang="en-US" sz="1050" b="1" dirty="0">
              <a:solidFill>
                <a:srgbClr val="20467C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074011" y="2993850"/>
            <a:ext cx="1432449" cy="22207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200" b="1" dirty="0" smtClean="0">
                <a:solidFill>
                  <a:srgbClr val="20467C"/>
                </a:solidFill>
              </a:rPr>
              <a:t>Google Art Project</a:t>
            </a:r>
            <a:endParaRPr lang="en-US" sz="1050" b="1" dirty="0">
              <a:solidFill>
                <a:srgbClr val="20467C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74011" y="3289125"/>
            <a:ext cx="1432449" cy="22207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200" b="1" dirty="0" err="1" smtClean="0">
                <a:solidFill>
                  <a:srgbClr val="20467C"/>
                </a:solidFill>
              </a:rPr>
              <a:t>europeana</a:t>
            </a:r>
            <a:endParaRPr lang="en-US" sz="1050" b="1" dirty="0">
              <a:solidFill>
                <a:srgbClr val="20467C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074011" y="3863624"/>
            <a:ext cx="5393714" cy="854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326188"/>
              </p:ext>
            </p:extLst>
          </p:nvPr>
        </p:nvGraphicFramePr>
        <p:xfrm>
          <a:off x="4784468" y="2402508"/>
          <a:ext cx="3649080" cy="1397770"/>
        </p:xfrm>
        <a:graphic>
          <a:graphicData uri="http://schemas.openxmlformats.org/drawingml/2006/table">
            <a:tbl>
              <a:tblPr firstRow="1" bandRow="1"/>
              <a:tblGrid>
                <a:gridCol w="729816"/>
                <a:gridCol w="729816"/>
                <a:gridCol w="729816"/>
                <a:gridCol w="729816"/>
                <a:gridCol w="729816"/>
              </a:tblGrid>
              <a:tr h="27955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78%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5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24%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5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5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5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2965787" y="4404836"/>
            <a:ext cx="2060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www.Digitaltmuseum.no</a:t>
            </a:r>
            <a:endParaRPr lang="en-GB" sz="1400" b="1" dirty="0"/>
          </a:p>
        </p:txBody>
      </p:sp>
      <p:sp>
        <p:nvSpPr>
          <p:cNvPr id="46" name="Rectangle 45"/>
          <p:cNvSpPr/>
          <p:nvPr/>
        </p:nvSpPr>
        <p:spPr>
          <a:xfrm>
            <a:off x="2950313" y="4741902"/>
            <a:ext cx="18341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www.Arkivportalen.no</a:t>
            </a:r>
            <a:endParaRPr lang="en-GB" sz="1400" b="1" dirty="0"/>
          </a:p>
        </p:txBody>
      </p:sp>
      <p:sp>
        <p:nvSpPr>
          <p:cNvPr id="47" name="Rounded Rectangle 46"/>
          <p:cNvSpPr/>
          <p:nvPr/>
        </p:nvSpPr>
        <p:spPr>
          <a:xfrm>
            <a:off x="3074011" y="3584400"/>
            <a:ext cx="1432449" cy="22207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200" b="1" dirty="0" smtClean="0">
                <a:solidFill>
                  <a:srgbClr val="20467C"/>
                </a:solidFill>
              </a:rPr>
              <a:t>None of these</a:t>
            </a:r>
            <a:endParaRPr lang="en-US" sz="1050" b="1" dirty="0">
              <a:solidFill>
                <a:srgbClr val="20467C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083536" y="4022550"/>
            <a:ext cx="1432449" cy="22207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200" b="1" dirty="0" smtClean="0">
                <a:solidFill>
                  <a:srgbClr val="20467C"/>
                </a:solidFill>
              </a:rPr>
              <a:t>MARKET SPECIFIC:</a:t>
            </a:r>
            <a:endParaRPr lang="en-US" sz="1050" b="1" dirty="0">
              <a:solidFill>
                <a:srgbClr val="20467C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57094" y="1895376"/>
            <a:ext cx="1047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/>
              <a:t>(High) Arts &amp; </a:t>
            </a:r>
          </a:p>
          <a:p>
            <a:pPr algn="ctr"/>
            <a:r>
              <a:rPr lang="en-GB" sz="1100" b="1" dirty="0" smtClean="0"/>
              <a:t>culture</a:t>
            </a:r>
            <a:endParaRPr lang="nl-BE" sz="1100" b="1" dirty="0"/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884474"/>
              </p:ext>
            </p:extLst>
          </p:nvPr>
        </p:nvGraphicFramePr>
        <p:xfrm>
          <a:off x="4806100" y="4433059"/>
          <a:ext cx="3649080" cy="559108"/>
        </p:xfrm>
        <a:graphic>
          <a:graphicData uri="http://schemas.openxmlformats.org/drawingml/2006/table">
            <a:tbl>
              <a:tblPr firstRow="1" bandRow="1"/>
              <a:tblGrid>
                <a:gridCol w="729816"/>
                <a:gridCol w="729816"/>
                <a:gridCol w="729816"/>
                <a:gridCol w="729816"/>
                <a:gridCol w="729816"/>
              </a:tblGrid>
              <a:tr h="27955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24%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9554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12%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20" y="1938247"/>
            <a:ext cx="455355" cy="33069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4606714" y="1676336"/>
            <a:ext cx="1047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W2</a:t>
            </a:r>
            <a:endParaRPr lang="nl-BE" sz="12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6048879" y="1895376"/>
            <a:ext cx="1047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/>
              <a:t>II WW </a:t>
            </a:r>
          </a:p>
          <a:p>
            <a:pPr algn="ctr"/>
            <a:r>
              <a:rPr lang="en-GB" sz="1100" b="1" dirty="0" smtClean="0"/>
              <a:t>Theme</a:t>
            </a:r>
            <a:endParaRPr lang="nl-BE" sz="11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5647636" y="1676336"/>
            <a:ext cx="10477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/>
              <a:t>INTEREST</a:t>
            </a:r>
            <a:endParaRPr lang="nl-BE" sz="105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6795196" y="1895376"/>
            <a:ext cx="1047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/>
              <a:t>Overall</a:t>
            </a:r>
          </a:p>
          <a:p>
            <a:pPr algn="ctr"/>
            <a:r>
              <a:rPr lang="en-GB" sz="1100" b="1" dirty="0" smtClean="0"/>
              <a:t>Theme</a:t>
            </a:r>
            <a:endParaRPr lang="nl-BE" sz="11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7486981" y="1895376"/>
            <a:ext cx="1047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/>
              <a:t>Specific Themes</a:t>
            </a:r>
            <a:endParaRPr lang="nl-BE" sz="11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6774875" y="1676336"/>
            <a:ext cx="1946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/>
              <a:t>AWARE OF II WW EVENTS</a:t>
            </a:r>
            <a:endParaRPr lang="nl-BE" sz="1100" b="1" dirty="0"/>
          </a:p>
        </p:txBody>
      </p:sp>
    </p:spTree>
    <p:extLst>
      <p:ext uri="{BB962C8B-B14F-4D97-AF65-F5344CB8AC3E}">
        <p14:creationId xmlns:p14="http://schemas.microsoft.com/office/powerpoint/2010/main" val="234165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548545">
            <a:off x="7129893" y="764297"/>
            <a:ext cx="1805540" cy="379265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BE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775276">
            <a:off x="6787290" y="366469"/>
            <a:ext cx="2080285" cy="379265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BE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548545">
            <a:off x="6993968" y="778526"/>
            <a:ext cx="164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nl-BE" b="1" dirty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SOURCE</a:t>
            </a:r>
          </a:p>
        </p:txBody>
      </p:sp>
      <p:sp>
        <p:nvSpPr>
          <p:cNvPr id="12" name="TextBox 11"/>
          <p:cNvSpPr txBox="1"/>
          <p:nvPr/>
        </p:nvSpPr>
        <p:spPr>
          <a:xfrm rot="775276">
            <a:off x="6244501" y="321791"/>
            <a:ext cx="254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nl-BE" b="1" dirty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AWARENESS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637" y="252421"/>
            <a:ext cx="6553197" cy="1079500"/>
          </a:xfrm>
          <a:prstGeom prst="rect">
            <a:avLst/>
          </a:prstGeom>
          <a:solidFill>
            <a:srgbClr val="00000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9388" defTabSz="457200">
              <a:defRPr/>
            </a:pPr>
            <a:r>
              <a:rPr lang="en-US" sz="2000" b="1" i="1" dirty="0" smtClean="0">
                <a:solidFill>
                  <a:srgbClr val="FFFFFF"/>
                </a:solidFill>
              </a:rPr>
              <a:t>Impact has been made with increased awareness via the internet – considerably more so than last year*</a:t>
            </a:r>
            <a:endParaRPr lang="en-US" sz="1600" i="1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37" y="5751876"/>
            <a:ext cx="72485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Q11. How did you first become aware of the </a:t>
            </a:r>
            <a:r>
              <a:rPr lang="en-GB" sz="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europeana</a:t>
            </a:r>
            <a:r>
              <a:rPr lang="en-GB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website?</a:t>
            </a:r>
          </a:p>
          <a:p>
            <a:pPr defTabSz="457200"/>
            <a:r>
              <a:rPr lang="en-GB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Base: All aware of </a:t>
            </a:r>
            <a:r>
              <a:rPr lang="en-GB" sz="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europeana</a:t>
            </a:r>
            <a:r>
              <a:rPr lang="en-GB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 Norway </a:t>
            </a:r>
            <a:r>
              <a:rPr lang="en-GB" sz="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 = 18 (Wave 1); 33 (Wave 2)</a:t>
            </a:r>
            <a:endParaRPr lang="en-GB" sz="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0213" y="5826158"/>
            <a:ext cx="209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* NB – low base size</a:t>
            </a:r>
          </a:p>
        </p:txBody>
      </p:sp>
      <p:sp>
        <p:nvSpPr>
          <p:cNvPr id="23" name="Freeform 2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20467C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22877" r="8524" b="12528"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6" name="Freeform 25"/>
          <p:cNvSpPr/>
          <p:nvPr/>
        </p:nvSpPr>
        <p:spPr>
          <a:xfrm>
            <a:off x="7705316" y="6005028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28" name="Text Placeholder 22"/>
          <p:cNvSpPr txBox="1">
            <a:spLocks/>
          </p:cNvSpPr>
          <p:nvPr/>
        </p:nvSpPr>
        <p:spPr>
          <a:xfrm>
            <a:off x="2157740" y="6455398"/>
            <a:ext cx="2843664" cy="239193"/>
          </a:xfrm>
          <a:prstGeom prst="rect">
            <a:avLst/>
          </a:prstGeom>
          <a:solidFill>
            <a:srgbClr val="20467C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AWARENESS, USAGE &amp; ATTITUDES</a:t>
            </a:r>
          </a:p>
        </p:txBody>
      </p:sp>
      <p:sp>
        <p:nvSpPr>
          <p:cNvPr id="2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545667" y="64516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22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677776"/>
              </p:ext>
            </p:extLst>
          </p:nvPr>
        </p:nvGraphicFramePr>
        <p:xfrm>
          <a:off x="5469017" y="1700260"/>
          <a:ext cx="1216187" cy="3851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187"/>
              </a:tblGrid>
              <a:tr h="38581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W1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107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107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107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107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107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107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107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107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107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107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107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20" y="1689413"/>
            <a:ext cx="455355" cy="33069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3463714" y="1427502"/>
            <a:ext cx="1047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W2</a:t>
            </a:r>
            <a:endParaRPr lang="nl-BE" sz="1200" b="1" dirty="0"/>
          </a:p>
        </p:txBody>
      </p:sp>
      <p:sp>
        <p:nvSpPr>
          <p:cNvPr id="62" name="Freeform 31"/>
          <p:cNvSpPr>
            <a:spLocks noEditPoints="1"/>
          </p:cNvSpPr>
          <p:nvPr/>
        </p:nvSpPr>
        <p:spPr bwMode="auto">
          <a:xfrm>
            <a:off x="3781425" y="2163040"/>
            <a:ext cx="1281112" cy="3322638"/>
          </a:xfrm>
          <a:custGeom>
            <a:avLst/>
            <a:gdLst>
              <a:gd name="T0" fmla="*/ 807 w 807"/>
              <a:gd name="T1" fmla="*/ 0 h 2093"/>
              <a:gd name="T2" fmla="*/ 0 w 807"/>
              <a:gd name="T3" fmla="*/ 0 h 2093"/>
              <a:gd name="T4" fmla="*/ 0 w 807"/>
              <a:gd name="T5" fmla="*/ 100 h 2093"/>
              <a:gd name="T6" fmla="*/ 807 w 807"/>
              <a:gd name="T7" fmla="*/ 100 h 2093"/>
              <a:gd name="T8" fmla="*/ 807 w 807"/>
              <a:gd name="T9" fmla="*/ 0 h 2093"/>
              <a:gd name="T10" fmla="*/ 654 w 807"/>
              <a:gd name="T11" fmla="*/ 199 h 2093"/>
              <a:gd name="T12" fmla="*/ 0 w 807"/>
              <a:gd name="T13" fmla="*/ 199 h 2093"/>
              <a:gd name="T14" fmla="*/ 0 w 807"/>
              <a:gd name="T15" fmla="*/ 299 h 2093"/>
              <a:gd name="T16" fmla="*/ 654 w 807"/>
              <a:gd name="T17" fmla="*/ 299 h 2093"/>
              <a:gd name="T18" fmla="*/ 654 w 807"/>
              <a:gd name="T19" fmla="*/ 199 h 2093"/>
              <a:gd name="T20" fmla="*/ 523 w 807"/>
              <a:gd name="T21" fmla="*/ 399 h 2093"/>
              <a:gd name="T22" fmla="*/ 0 w 807"/>
              <a:gd name="T23" fmla="*/ 399 h 2093"/>
              <a:gd name="T24" fmla="*/ 0 w 807"/>
              <a:gd name="T25" fmla="*/ 499 h 2093"/>
              <a:gd name="T26" fmla="*/ 523 w 807"/>
              <a:gd name="T27" fmla="*/ 499 h 2093"/>
              <a:gd name="T28" fmla="*/ 523 w 807"/>
              <a:gd name="T29" fmla="*/ 399 h 2093"/>
              <a:gd name="T30" fmla="*/ 523 w 807"/>
              <a:gd name="T31" fmla="*/ 597 h 2093"/>
              <a:gd name="T32" fmla="*/ 0 w 807"/>
              <a:gd name="T33" fmla="*/ 597 h 2093"/>
              <a:gd name="T34" fmla="*/ 0 w 807"/>
              <a:gd name="T35" fmla="*/ 697 h 2093"/>
              <a:gd name="T36" fmla="*/ 523 w 807"/>
              <a:gd name="T37" fmla="*/ 697 h 2093"/>
              <a:gd name="T38" fmla="*/ 523 w 807"/>
              <a:gd name="T39" fmla="*/ 597 h 2093"/>
              <a:gd name="T40" fmla="*/ 523 w 807"/>
              <a:gd name="T41" fmla="*/ 797 h 2093"/>
              <a:gd name="T42" fmla="*/ 0 w 807"/>
              <a:gd name="T43" fmla="*/ 797 h 2093"/>
              <a:gd name="T44" fmla="*/ 0 w 807"/>
              <a:gd name="T45" fmla="*/ 897 h 2093"/>
              <a:gd name="T46" fmla="*/ 523 w 807"/>
              <a:gd name="T47" fmla="*/ 897 h 2093"/>
              <a:gd name="T48" fmla="*/ 523 w 807"/>
              <a:gd name="T49" fmla="*/ 797 h 2093"/>
              <a:gd name="T50" fmla="*/ 458 w 807"/>
              <a:gd name="T51" fmla="*/ 997 h 2093"/>
              <a:gd name="T52" fmla="*/ 0 w 807"/>
              <a:gd name="T53" fmla="*/ 997 h 2093"/>
              <a:gd name="T54" fmla="*/ 0 w 807"/>
              <a:gd name="T55" fmla="*/ 1096 h 2093"/>
              <a:gd name="T56" fmla="*/ 458 w 807"/>
              <a:gd name="T57" fmla="*/ 1096 h 2093"/>
              <a:gd name="T58" fmla="*/ 458 w 807"/>
              <a:gd name="T59" fmla="*/ 997 h 2093"/>
              <a:gd name="T60" fmla="*/ 458 w 807"/>
              <a:gd name="T61" fmla="*/ 1196 h 2093"/>
              <a:gd name="T62" fmla="*/ 0 w 807"/>
              <a:gd name="T63" fmla="*/ 1196 h 2093"/>
              <a:gd name="T64" fmla="*/ 0 w 807"/>
              <a:gd name="T65" fmla="*/ 1296 h 2093"/>
              <a:gd name="T66" fmla="*/ 458 w 807"/>
              <a:gd name="T67" fmla="*/ 1296 h 2093"/>
              <a:gd name="T68" fmla="*/ 458 w 807"/>
              <a:gd name="T69" fmla="*/ 1196 h 2093"/>
              <a:gd name="T70" fmla="*/ 393 w 807"/>
              <a:gd name="T71" fmla="*/ 1396 h 2093"/>
              <a:gd name="T72" fmla="*/ 0 w 807"/>
              <a:gd name="T73" fmla="*/ 1396 h 2093"/>
              <a:gd name="T74" fmla="*/ 0 w 807"/>
              <a:gd name="T75" fmla="*/ 1495 h 2093"/>
              <a:gd name="T76" fmla="*/ 393 w 807"/>
              <a:gd name="T77" fmla="*/ 1495 h 2093"/>
              <a:gd name="T78" fmla="*/ 393 w 807"/>
              <a:gd name="T79" fmla="*/ 1396 h 2093"/>
              <a:gd name="T80" fmla="*/ 393 w 807"/>
              <a:gd name="T81" fmla="*/ 1595 h 2093"/>
              <a:gd name="T82" fmla="*/ 0 w 807"/>
              <a:gd name="T83" fmla="*/ 1595 h 2093"/>
              <a:gd name="T84" fmla="*/ 0 w 807"/>
              <a:gd name="T85" fmla="*/ 1695 h 2093"/>
              <a:gd name="T86" fmla="*/ 393 w 807"/>
              <a:gd name="T87" fmla="*/ 1695 h 2093"/>
              <a:gd name="T88" fmla="*/ 393 w 807"/>
              <a:gd name="T89" fmla="*/ 1595 h 2093"/>
              <a:gd name="T90" fmla="*/ 65 w 807"/>
              <a:gd name="T91" fmla="*/ 1993 h 2093"/>
              <a:gd name="T92" fmla="*/ 0 w 807"/>
              <a:gd name="T93" fmla="*/ 1993 h 2093"/>
              <a:gd name="T94" fmla="*/ 0 w 807"/>
              <a:gd name="T95" fmla="*/ 2093 h 2093"/>
              <a:gd name="T96" fmla="*/ 65 w 807"/>
              <a:gd name="T97" fmla="*/ 2093 h 2093"/>
              <a:gd name="T98" fmla="*/ 65 w 807"/>
              <a:gd name="T99" fmla="*/ 1993 h 2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07" h="2093">
                <a:moveTo>
                  <a:pt x="807" y="0"/>
                </a:moveTo>
                <a:lnTo>
                  <a:pt x="0" y="0"/>
                </a:lnTo>
                <a:lnTo>
                  <a:pt x="0" y="100"/>
                </a:lnTo>
                <a:lnTo>
                  <a:pt x="807" y="100"/>
                </a:lnTo>
                <a:lnTo>
                  <a:pt x="807" y="0"/>
                </a:lnTo>
                <a:close/>
                <a:moveTo>
                  <a:pt x="654" y="199"/>
                </a:moveTo>
                <a:lnTo>
                  <a:pt x="0" y="199"/>
                </a:lnTo>
                <a:lnTo>
                  <a:pt x="0" y="299"/>
                </a:lnTo>
                <a:lnTo>
                  <a:pt x="654" y="299"/>
                </a:lnTo>
                <a:lnTo>
                  <a:pt x="654" y="199"/>
                </a:lnTo>
                <a:close/>
                <a:moveTo>
                  <a:pt x="523" y="399"/>
                </a:moveTo>
                <a:lnTo>
                  <a:pt x="0" y="399"/>
                </a:lnTo>
                <a:lnTo>
                  <a:pt x="0" y="499"/>
                </a:lnTo>
                <a:lnTo>
                  <a:pt x="523" y="499"/>
                </a:lnTo>
                <a:lnTo>
                  <a:pt x="523" y="399"/>
                </a:lnTo>
                <a:close/>
                <a:moveTo>
                  <a:pt x="523" y="597"/>
                </a:moveTo>
                <a:lnTo>
                  <a:pt x="0" y="597"/>
                </a:lnTo>
                <a:lnTo>
                  <a:pt x="0" y="697"/>
                </a:lnTo>
                <a:lnTo>
                  <a:pt x="523" y="697"/>
                </a:lnTo>
                <a:lnTo>
                  <a:pt x="523" y="597"/>
                </a:lnTo>
                <a:close/>
                <a:moveTo>
                  <a:pt x="523" y="797"/>
                </a:moveTo>
                <a:lnTo>
                  <a:pt x="0" y="797"/>
                </a:lnTo>
                <a:lnTo>
                  <a:pt x="0" y="897"/>
                </a:lnTo>
                <a:lnTo>
                  <a:pt x="523" y="897"/>
                </a:lnTo>
                <a:lnTo>
                  <a:pt x="523" y="797"/>
                </a:lnTo>
                <a:close/>
                <a:moveTo>
                  <a:pt x="458" y="997"/>
                </a:moveTo>
                <a:lnTo>
                  <a:pt x="0" y="997"/>
                </a:lnTo>
                <a:lnTo>
                  <a:pt x="0" y="1096"/>
                </a:lnTo>
                <a:lnTo>
                  <a:pt x="458" y="1096"/>
                </a:lnTo>
                <a:lnTo>
                  <a:pt x="458" y="997"/>
                </a:lnTo>
                <a:close/>
                <a:moveTo>
                  <a:pt x="458" y="1196"/>
                </a:moveTo>
                <a:lnTo>
                  <a:pt x="0" y="1196"/>
                </a:lnTo>
                <a:lnTo>
                  <a:pt x="0" y="1296"/>
                </a:lnTo>
                <a:lnTo>
                  <a:pt x="458" y="1296"/>
                </a:lnTo>
                <a:lnTo>
                  <a:pt x="458" y="1196"/>
                </a:lnTo>
                <a:close/>
                <a:moveTo>
                  <a:pt x="393" y="1396"/>
                </a:moveTo>
                <a:lnTo>
                  <a:pt x="0" y="1396"/>
                </a:lnTo>
                <a:lnTo>
                  <a:pt x="0" y="1495"/>
                </a:lnTo>
                <a:lnTo>
                  <a:pt x="393" y="1495"/>
                </a:lnTo>
                <a:lnTo>
                  <a:pt x="393" y="1396"/>
                </a:lnTo>
                <a:close/>
                <a:moveTo>
                  <a:pt x="393" y="1595"/>
                </a:moveTo>
                <a:lnTo>
                  <a:pt x="0" y="1595"/>
                </a:lnTo>
                <a:lnTo>
                  <a:pt x="0" y="1695"/>
                </a:lnTo>
                <a:lnTo>
                  <a:pt x="393" y="1695"/>
                </a:lnTo>
                <a:lnTo>
                  <a:pt x="393" y="1595"/>
                </a:lnTo>
                <a:close/>
                <a:moveTo>
                  <a:pt x="65" y="1993"/>
                </a:moveTo>
                <a:lnTo>
                  <a:pt x="0" y="1993"/>
                </a:lnTo>
                <a:lnTo>
                  <a:pt x="0" y="2093"/>
                </a:lnTo>
                <a:lnTo>
                  <a:pt x="65" y="2093"/>
                </a:lnTo>
                <a:lnTo>
                  <a:pt x="65" y="1993"/>
                </a:lnTo>
                <a:close/>
              </a:path>
            </a:pathLst>
          </a:custGeom>
          <a:solidFill>
            <a:srgbClr val="2046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3" name="Rectangle 32"/>
          <p:cNvSpPr>
            <a:spLocks noChangeArrowheads="1"/>
          </p:cNvSpPr>
          <p:nvPr/>
        </p:nvSpPr>
        <p:spPr bwMode="auto">
          <a:xfrm>
            <a:off x="5138738" y="2156690"/>
            <a:ext cx="3714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37%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33"/>
          <p:cNvSpPr>
            <a:spLocks noChangeArrowheads="1"/>
          </p:cNvSpPr>
          <p:nvPr/>
        </p:nvSpPr>
        <p:spPr bwMode="auto">
          <a:xfrm>
            <a:off x="4895850" y="2474190"/>
            <a:ext cx="37306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30%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34"/>
          <p:cNvSpPr>
            <a:spLocks noChangeArrowheads="1"/>
          </p:cNvSpPr>
          <p:nvPr/>
        </p:nvSpPr>
        <p:spPr bwMode="auto">
          <a:xfrm>
            <a:off x="4687888" y="2790103"/>
            <a:ext cx="37306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24%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35"/>
          <p:cNvSpPr>
            <a:spLocks noChangeArrowheads="1"/>
          </p:cNvSpPr>
          <p:nvPr/>
        </p:nvSpPr>
        <p:spPr bwMode="auto">
          <a:xfrm>
            <a:off x="4687888" y="3106015"/>
            <a:ext cx="373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24%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36"/>
          <p:cNvSpPr>
            <a:spLocks noChangeArrowheads="1"/>
          </p:cNvSpPr>
          <p:nvPr/>
        </p:nvSpPr>
        <p:spPr bwMode="auto">
          <a:xfrm>
            <a:off x="4687888" y="3423515"/>
            <a:ext cx="373062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24%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37"/>
          <p:cNvSpPr>
            <a:spLocks noChangeArrowheads="1"/>
          </p:cNvSpPr>
          <p:nvPr/>
        </p:nvSpPr>
        <p:spPr bwMode="auto">
          <a:xfrm>
            <a:off x="4584700" y="3739428"/>
            <a:ext cx="3714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21%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38"/>
          <p:cNvSpPr>
            <a:spLocks noChangeArrowheads="1"/>
          </p:cNvSpPr>
          <p:nvPr/>
        </p:nvSpPr>
        <p:spPr bwMode="auto">
          <a:xfrm>
            <a:off x="4584700" y="4053753"/>
            <a:ext cx="3714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21%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39"/>
          <p:cNvSpPr>
            <a:spLocks noChangeArrowheads="1"/>
          </p:cNvSpPr>
          <p:nvPr/>
        </p:nvSpPr>
        <p:spPr bwMode="auto">
          <a:xfrm>
            <a:off x="4481513" y="4372840"/>
            <a:ext cx="3714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18%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40"/>
          <p:cNvSpPr>
            <a:spLocks noChangeArrowheads="1"/>
          </p:cNvSpPr>
          <p:nvPr/>
        </p:nvSpPr>
        <p:spPr bwMode="auto">
          <a:xfrm>
            <a:off x="4481513" y="4688753"/>
            <a:ext cx="3714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18%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41"/>
          <p:cNvSpPr>
            <a:spLocks noChangeArrowheads="1"/>
          </p:cNvSpPr>
          <p:nvPr/>
        </p:nvSpPr>
        <p:spPr bwMode="auto">
          <a:xfrm>
            <a:off x="3857625" y="5006253"/>
            <a:ext cx="28892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0%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tangle 42"/>
          <p:cNvSpPr>
            <a:spLocks noChangeArrowheads="1"/>
          </p:cNvSpPr>
          <p:nvPr/>
        </p:nvSpPr>
        <p:spPr bwMode="auto">
          <a:xfrm>
            <a:off x="3962400" y="5322165"/>
            <a:ext cx="28733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3%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43"/>
          <p:cNvSpPr>
            <a:spLocks noChangeArrowheads="1"/>
          </p:cNvSpPr>
          <p:nvPr/>
        </p:nvSpPr>
        <p:spPr bwMode="auto">
          <a:xfrm>
            <a:off x="2776538" y="2155103"/>
            <a:ext cx="938212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Social media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44"/>
          <p:cNvSpPr>
            <a:spLocks noChangeArrowheads="1"/>
          </p:cNvSpPr>
          <p:nvPr/>
        </p:nvSpPr>
        <p:spPr bwMode="auto">
          <a:xfrm>
            <a:off x="2827338" y="2469428"/>
            <a:ext cx="887412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Internet</a:t>
            </a:r>
            <a:endParaRPr kumimoji="0" lang="nl-BE" alt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45"/>
          <p:cNvSpPr>
            <a:spLocks noChangeArrowheads="1"/>
          </p:cNvSpPr>
          <p:nvPr/>
        </p:nvSpPr>
        <p:spPr bwMode="auto">
          <a:xfrm>
            <a:off x="2547938" y="2788515"/>
            <a:ext cx="116363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search engine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Rectangle 46"/>
          <p:cNvSpPr>
            <a:spLocks noChangeArrowheads="1"/>
          </p:cNvSpPr>
          <p:nvPr/>
        </p:nvSpPr>
        <p:spPr bwMode="auto">
          <a:xfrm>
            <a:off x="1573213" y="3104428"/>
            <a:ext cx="2132012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Friend/colleague/acquaintance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47"/>
          <p:cNvSpPr>
            <a:spLocks noChangeArrowheads="1"/>
          </p:cNvSpPr>
          <p:nvPr/>
        </p:nvSpPr>
        <p:spPr bwMode="auto">
          <a:xfrm>
            <a:off x="3090863" y="3421928"/>
            <a:ext cx="6223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library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Rectangle 48"/>
          <p:cNvSpPr>
            <a:spLocks noChangeArrowheads="1"/>
          </p:cNvSpPr>
          <p:nvPr/>
        </p:nvSpPr>
        <p:spPr bwMode="auto">
          <a:xfrm>
            <a:off x="1539875" y="3737840"/>
            <a:ext cx="216693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Conference, exhibition or event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49"/>
          <p:cNvSpPr>
            <a:spLocks noChangeArrowheads="1"/>
          </p:cNvSpPr>
          <p:nvPr/>
        </p:nvSpPr>
        <p:spPr bwMode="auto">
          <a:xfrm>
            <a:off x="2547938" y="4052165"/>
            <a:ext cx="11684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leaflet / poster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50"/>
          <p:cNvSpPr>
            <a:spLocks noChangeArrowheads="1"/>
          </p:cNvSpPr>
          <p:nvPr/>
        </p:nvSpPr>
        <p:spPr bwMode="auto">
          <a:xfrm>
            <a:off x="2921000" y="4371253"/>
            <a:ext cx="801687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museum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51"/>
          <p:cNvSpPr>
            <a:spLocks noChangeArrowheads="1"/>
          </p:cNvSpPr>
          <p:nvPr/>
        </p:nvSpPr>
        <p:spPr bwMode="auto">
          <a:xfrm>
            <a:off x="1606550" y="4687165"/>
            <a:ext cx="210502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Read/saw something in media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52"/>
          <p:cNvSpPr>
            <a:spLocks noChangeArrowheads="1"/>
          </p:cNvSpPr>
          <p:nvPr/>
        </p:nvSpPr>
        <p:spPr bwMode="auto">
          <a:xfrm>
            <a:off x="3268663" y="5001490"/>
            <a:ext cx="449262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Other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53"/>
          <p:cNvSpPr>
            <a:spLocks noChangeArrowheads="1"/>
          </p:cNvSpPr>
          <p:nvPr/>
        </p:nvSpPr>
        <p:spPr bwMode="auto">
          <a:xfrm>
            <a:off x="2895600" y="5322165"/>
            <a:ext cx="814387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Don’t know</a:t>
            </a:r>
            <a:endParaRPr kumimoji="0" lang="nl-BE" altLang="nl-B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48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13" y="2185766"/>
            <a:ext cx="5498090" cy="335561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20467C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66653" y="6420069"/>
            <a:ext cx="0" cy="28195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22877" r="8524" b="12528"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545667" y="6451600"/>
            <a:ext cx="2133600" cy="365125"/>
          </a:xfrm>
          <a:prstGeom prst="rect">
            <a:avLst/>
          </a:prstGeom>
        </p:spPr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705316" y="6005028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23" name="Text Placeholder 22"/>
          <p:cNvSpPr txBox="1">
            <a:spLocks/>
          </p:cNvSpPr>
          <p:nvPr/>
        </p:nvSpPr>
        <p:spPr>
          <a:xfrm>
            <a:off x="2157740" y="6455398"/>
            <a:ext cx="2843664" cy="239193"/>
          </a:xfrm>
          <a:prstGeom prst="rect">
            <a:avLst/>
          </a:prstGeom>
          <a:solidFill>
            <a:srgbClr val="20467C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AWARENESS, USAGE &amp; ATTITUDES</a:t>
            </a: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251520" y="8620"/>
            <a:ext cx="8283211" cy="9453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rgbClr val="D9AFF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dirty="0" smtClean="0">
                <a:solidFill>
                  <a:srgbClr val="20467C"/>
                </a:solidFill>
              </a:rPr>
              <a:t>Visits to </a:t>
            </a:r>
            <a:r>
              <a:rPr lang="en-US" sz="2000" dirty="0" err="1" smtClean="0">
                <a:solidFill>
                  <a:srgbClr val="20467C"/>
                </a:solidFill>
              </a:rPr>
              <a:t>europeana</a:t>
            </a:r>
            <a:r>
              <a:rPr lang="en-US" sz="2000" dirty="0" smtClean="0">
                <a:solidFill>
                  <a:srgbClr val="20467C"/>
                </a:solidFill>
              </a:rPr>
              <a:t> have increased greatly since last year &gt; </a:t>
            </a:r>
            <a:r>
              <a:rPr lang="en-US" sz="2000" dirty="0" smtClean="0">
                <a:solidFill>
                  <a:srgbClr val="00B050"/>
                </a:solidFill>
              </a:rPr>
              <a:t>+30%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The % of visitors among those who are very interested in II WW is on par with overall.</a:t>
            </a:r>
            <a:endParaRPr lang="nl-BE" sz="16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68000" y="925517"/>
            <a:ext cx="8280000" cy="14990"/>
          </a:xfrm>
          <a:prstGeom prst="line">
            <a:avLst/>
          </a:prstGeom>
          <a:ln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548545">
            <a:off x="7680539" y="1191110"/>
            <a:ext cx="1251373" cy="379265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775276">
            <a:off x="7536957" y="834149"/>
            <a:ext cx="1321005" cy="379265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548545">
            <a:off x="6074459" y="1100423"/>
            <a:ext cx="280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USAGE</a:t>
            </a:r>
            <a:endParaRPr lang="nl-BE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775276">
            <a:off x="6218048" y="689664"/>
            <a:ext cx="254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Website</a:t>
            </a:r>
            <a:endParaRPr lang="nl-BE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158" y="5553096"/>
            <a:ext cx="7248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>
                <a:latin typeface="Arial" pitchFamily="34" charset="0"/>
                <a:cs typeface="Arial" pitchFamily="34" charset="0"/>
              </a:rPr>
              <a:t>Q9. And which have you visited in the last six months at all?  Please indicate when you last visited each site.</a:t>
            </a:r>
          </a:p>
          <a:p>
            <a:r>
              <a:rPr lang="en-GB" sz="800" dirty="0" smtClean="0">
                <a:latin typeface="Arial" pitchFamily="34" charset="0"/>
                <a:cs typeface="Arial" pitchFamily="34" charset="0"/>
              </a:rPr>
              <a:t>Base: Norway, aware of website</a:t>
            </a:r>
          </a:p>
          <a:p>
            <a:r>
              <a:rPr lang="en-GB" sz="800" dirty="0" smtClean="0">
                <a:latin typeface="Arial" pitchFamily="34" charset="0"/>
                <a:cs typeface="Arial" pitchFamily="34" charset="0"/>
              </a:rPr>
              <a:t>Wikipedia n = 421 (W1) / 389 (W2); </a:t>
            </a:r>
            <a:r>
              <a:rPr lang="en-GB" sz="800" dirty="0" err="1" smtClean="0">
                <a:latin typeface="Arial" pitchFamily="34" charset="0"/>
                <a:cs typeface="Arial" pitchFamily="34" charset="0"/>
              </a:rPr>
              <a:t>europeana</a:t>
            </a:r>
            <a:r>
              <a:rPr lang="en-GB" sz="800" dirty="0" smtClean="0">
                <a:latin typeface="Arial" pitchFamily="34" charset="0"/>
                <a:cs typeface="Arial" pitchFamily="34" charset="0"/>
              </a:rPr>
              <a:t> n = 18 (W1) / 33 (W2); Google Books n = 124 (W1) / 123 (W2); Google Art Project n = 86 (W1) / n = 86 (W2); </a:t>
            </a:r>
            <a:r>
              <a:rPr lang="nl-BE" sz="800" dirty="0" smtClean="0">
                <a:latin typeface="Arial" pitchFamily="34" charset="0"/>
                <a:cs typeface="Arial" pitchFamily="34" charset="0"/>
                <a:hlinkClick r:id="rId6"/>
              </a:rPr>
              <a:t>www.Digitaltmuseum.no</a:t>
            </a:r>
            <a:r>
              <a:rPr lang="nl-BE" sz="800" dirty="0" smtClean="0">
                <a:latin typeface="Arial" pitchFamily="34" charset="0"/>
                <a:cs typeface="Arial" pitchFamily="34" charset="0"/>
              </a:rPr>
              <a:t> n = 135 (W1) / 121 (W2); </a:t>
            </a:r>
            <a:r>
              <a:rPr lang="nl-BE" sz="800" dirty="0" smtClean="0">
                <a:latin typeface="Arial" pitchFamily="34" charset="0"/>
                <a:cs typeface="Arial" pitchFamily="34" charset="0"/>
                <a:hlinkClick r:id="rId7"/>
              </a:rPr>
              <a:t>www.Arkivportalen.no</a:t>
            </a:r>
            <a:r>
              <a:rPr lang="nl-BE" sz="800" dirty="0" smtClean="0">
                <a:latin typeface="Arial" pitchFamily="34" charset="0"/>
                <a:cs typeface="Arial" pitchFamily="34" charset="0"/>
              </a:rPr>
              <a:t> n = 69 (W1) / 60 (W2)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15" y="1745786"/>
            <a:ext cx="455355" cy="33069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793609" y="1483875"/>
            <a:ext cx="1047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W2</a:t>
            </a:r>
            <a:endParaRPr lang="nl-BE" sz="1200" b="1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223282"/>
              </p:ext>
            </p:extLst>
          </p:nvPr>
        </p:nvGraphicFramePr>
        <p:xfrm>
          <a:off x="6129411" y="1398891"/>
          <a:ext cx="2567781" cy="394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927"/>
                <a:gridCol w="855927"/>
                <a:gridCol w="855927"/>
              </a:tblGrid>
              <a:tr h="39600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Visited</a:t>
                      </a:r>
                      <a:r>
                        <a:rPr lang="en-GB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Last Month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W2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Trend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Interested in</a:t>
                      </a:r>
                    </a:p>
                    <a:p>
                      <a:pPr algn="ctr" fontAlgn="t"/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II WW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510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86%</a:t>
                      </a:r>
                      <a:endParaRPr lang="nl-BE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510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67%</a:t>
                      </a:r>
                      <a:endParaRPr lang="nl-BE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510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55%</a:t>
                      </a:r>
                      <a:endParaRPr lang="nl-BE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510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50%</a:t>
                      </a:r>
                      <a:endParaRPr lang="nl-BE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510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38%</a:t>
                      </a:r>
                      <a:endParaRPr lang="nl-BE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510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35%</a:t>
                      </a:r>
                      <a:endParaRPr lang="nl-BE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3" name="Picture 4" descr="http://www.garyteeter.com/images/Www_wikipedia_org_screenshot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71" y="2127435"/>
            <a:ext cx="603911" cy="59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87" y="2781081"/>
            <a:ext cx="756495" cy="451694"/>
          </a:xfrm>
          <a:prstGeom prst="rect">
            <a:avLst/>
          </a:prstGeom>
        </p:spPr>
      </p:pic>
      <p:pic>
        <p:nvPicPr>
          <p:cNvPr id="45" name="Picture 6" descr="http://i.i.com.com/cnwk.1d/i/tim/2012/09/17/google_books_logo_1.4x_270x192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98" y="3181213"/>
            <a:ext cx="901384" cy="64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http://nyogalleristny.files.wordpress.com/2012/04/google-art-project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38" y="3806503"/>
            <a:ext cx="709844" cy="36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93158" y="4448678"/>
            <a:ext cx="12298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800" dirty="0" smtClean="0"/>
              <a:t>www.Digitaltmuseum.no</a:t>
            </a:r>
            <a:endParaRPr lang="nl-BE" sz="800" dirty="0"/>
          </a:p>
        </p:txBody>
      </p:sp>
      <p:sp>
        <p:nvSpPr>
          <p:cNvPr id="53" name="Rectangle 52"/>
          <p:cNvSpPr/>
          <p:nvPr/>
        </p:nvSpPr>
        <p:spPr>
          <a:xfrm>
            <a:off x="187735" y="4958634"/>
            <a:ext cx="11352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800" dirty="0" smtClean="0"/>
              <a:t>www.Arkivportalen.no</a:t>
            </a:r>
            <a:endParaRPr lang="nl-BE" sz="800" dirty="0"/>
          </a:p>
        </p:txBody>
      </p:sp>
    </p:spTree>
    <p:extLst>
      <p:ext uri="{BB962C8B-B14F-4D97-AF65-F5344CB8AC3E}">
        <p14:creationId xmlns:p14="http://schemas.microsoft.com/office/powerpoint/2010/main" val="5297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20467C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66653" y="6420069"/>
            <a:ext cx="0" cy="28195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22877" r="8524" b="12528"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545667" y="6451600"/>
            <a:ext cx="2133600" cy="365125"/>
          </a:xfrm>
          <a:prstGeom prst="rect">
            <a:avLst/>
          </a:prstGeom>
        </p:spPr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705316" y="6005028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23" name="Text Placeholder 22"/>
          <p:cNvSpPr txBox="1">
            <a:spLocks/>
          </p:cNvSpPr>
          <p:nvPr/>
        </p:nvSpPr>
        <p:spPr>
          <a:xfrm>
            <a:off x="2157740" y="6455398"/>
            <a:ext cx="2843664" cy="239193"/>
          </a:xfrm>
          <a:prstGeom prst="rect">
            <a:avLst/>
          </a:prstGeom>
          <a:solidFill>
            <a:srgbClr val="20467C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AWARENESS, USAGE &amp; ATTITUDES</a:t>
            </a: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251520" y="8620"/>
            <a:ext cx="8283211" cy="9453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rgbClr val="D9AFF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dirty="0" err="1" smtClean="0">
                <a:solidFill>
                  <a:srgbClr val="20467C"/>
                </a:solidFill>
              </a:rPr>
              <a:t>europeana</a:t>
            </a:r>
            <a:r>
              <a:rPr lang="en-US" sz="2000" dirty="0" smtClean="0">
                <a:solidFill>
                  <a:srgbClr val="20467C"/>
                </a:solidFill>
              </a:rPr>
              <a:t> frequent usage in Norway is quite low, but still &gt; </a:t>
            </a:r>
            <a:r>
              <a:rPr lang="en-US" sz="2000" dirty="0" smtClean="0">
                <a:solidFill>
                  <a:srgbClr val="00B050"/>
                </a:solidFill>
              </a:rPr>
              <a:t>4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smtClean="0">
                <a:solidFill>
                  <a:srgbClr val="00B050"/>
                </a:solidFill>
              </a:rPr>
              <a:t>times to previous year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4% have visited </a:t>
            </a:r>
            <a:r>
              <a:rPr lang="en-US" sz="1400" dirty="0" err="1" smtClean="0">
                <a:solidFill>
                  <a:schemeClr val="tx1"/>
                </a:solidFill>
              </a:rPr>
              <a:t>europeana</a:t>
            </a:r>
            <a:r>
              <a:rPr lang="en-US" sz="1400" dirty="0" smtClean="0">
                <a:solidFill>
                  <a:schemeClr val="tx1"/>
                </a:solidFill>
              </a:rPr>
              <a:t> sometime during the past month (vs 1% last year).</a:t>
            </a:r>
            <a:endParaRPr lang="nl-BE" sz="14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68000" y="925517"/>
            <a:ext cx="8280000" cy="14990"/>
          </a:xfrm>
          <a:prstGeom prst="line">
            <a:avLst/>
          </a:prstGeom>
          <a:ln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548545">
            <a:off x="7680539" y="1191110"/>
            <a:ext cx="1251373" cy="379265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775276">
            <a:off x="7536957" y="834149"/>
            <a:ext cx="1321005" cy="379265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548545">
            <a:off x="6074459" y="1100423"/>
            <a:ext cx="280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USAGE</a:t>
            </a:r>
            <a:endParaRPr lang="nl-BE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775276">
            <a:off x="6218048" y="689664"/>
            <a:ext cx="254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Website</a:t>
            </a:r>
            <a:endParaRPr lang="nl-BE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158" y="5553096"/>
            <a:ext cx="72485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>
                <a:latin typeface="Arial" pitchFamily="34" charset="0"/>
                <a:cs typeface="Arial" pitchFamily="34" charset="0"/>
              </a:rPr>
              <a:t>Q9. And which have you visited in the last six months at all?  Please indicate when you last visited each site.</a:t>
            </a:r>
          </a:p>
          <a:p>
            <a:r>
              <a:rPr lang="en-GB" sz="800" dirty="0" smtClean="0">
                <a:latin typeface="Arial" pitchFamily="34" charset="0"/>
                <a:cs typeface="Arial" pitchFamily="34" charset="0"/>
              </a:rPr>
              <a:t>Base: Norway, n = 502 (W2); 505 (W1)</a:t>
            </a:r>
            <a:endParaRPr lang="nl-BE" sz="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" descr="http://www.garyteeter.com/images/Www_wikipedia_org_screenshot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4" y="4691540"/>
            <a:ext cx="603911" cy="59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127" y="4836870"/>
            <a:ext cx="756495" cy="451694"/>
          </a:xfrm>
          <a:prstGeom prst="rect">
            <a:avLst/>
          </a:prstGeom>
        </p:spPr>
      </p:pic>
      <p:pic>
        <p:nvPicPr>
          <p:cNvPr id="45" name="Picture 6" descr="http://i.i.com.com/cnwk.1d/i/tim/2012/09/17/google_books_logo_1.4x_270x19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75" y="4647580"/>
            <a:ext cx="901384" cy="64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http://nyogalleristny.files.wordpress.com/2012/04/google-art-project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83" y="4919979"/>
            <a:ext cx="709844" cy="36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3320059" y="5073120"/>
            <a:ext cx="12298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800" dirty="0" smtClean="0"/>
              <a:t>www.Digitaltmuseum.no</a:t>
            </a:r>
            <a:endParaRPr lang="nl-BE" sz="800" dirty="0"/>
          </a:p>
        </p:txBody>
      </p:sp>
      <p:sp>
        <p:nvSpPr>
          <p:cNvPr id="53" name="Rectangle 52"/>
          <p:cNvSpPr/>
          <p:nvPr/>
        </p:nvSpPr>
        <p:spPr>
          <a:xfrm>
            <a:off x="7869320" y="5073120"/>
            <a:ext cx="11352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800" dirty="0" smtClean="0"/>
              <a:t>www.Arkivportalen.no</a:t>
            </a:r>
            <a:endParaRPr lang="nl-BE" sz="800" dirty="0"/>
          </a:p>
        </p:txBody>
      </p:sp>
      <p:sp>
        <p:nvSpPr>
          <p:cNvPr id="28" name="Rounded Rectangle 27"/>
          <p:cNvSpPr/>
          <p:nvPr/>
        </p:nvSpPr>
        <p:spPr>
          <a:xfrm>
            <a:off x="3156989" y="1828270"/>
            <a:ext cx="2327795" cy="14585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Visited Last Month (% All Sample)</a:t>
            </a:r>
            <a:endParaRPr lang="en-US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30533" y="2168430"/>
            <a:ext cx="610299" cy="215444"/>
          </a:xfrm>
          <a:prstGeom prst="rect">
            <a:avLst/>
          </a:prstGeom>
          <a:solidFill>
            <a:srgbClr val="F1930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Wave 2</a:t>
            </a:r>
            <a:endParaRPr lang="en-US" sz="8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28894" y="2168430"/>
            <a:ext cx="612000" cy="216000"/>
          </a:xfrm>
          <a:prstGeom prst="rect">
            <a:avLst/>
          </a:prstGeom>
          <a:solidFill>
            <a:srgbClr val="68C1D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Wave 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6316" y="1957553"/>
            <a:ext cx="1782381" cy="26631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99356" y="1957553"/>
            <a:ext cx="1782381" cy="26631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15028" y="1957553"/>
            <a:ext cx="1782381" cy="26631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30700" y="1957553"/>
            <a:ext cx="1782381" cy="26631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46372" y="1957553"/>
            <a:ext cx="1782381" cy="26631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62045" y="1957553"/>
            <a:ext cx="1782381" cy="2663182"/>
          </a:xfrm>
          <a:prstGeom prst="rect">
            <a:avLst/>
          </a:prstGeom>
        </p:spPr>
      </p:pic>
      <p:sp>
        <p:nvSpPr>
          <p:cNvPr id="31" name="Rounded Rectangle 30"/>
          <p:cNvSpPr/>
          <p:nvPr/>
        </p:nvSpPr>
        <p:spPr>
          <a:xfrm>
            <a:off x="6126990" y="3091434"/>
            <a:ext cx="1573059" cy="1330321"/>
          </a:xfrm>
          <a:prstGeom prst="roundRect">
            <a:avLst/>
          </a:prstGeom>
          <a:noFill/>
          <a:ln>
            <a:solidFill>
              <a:srgbClr val="2046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26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00" y="2185200"/>
            <a:ext cx="5498090" cy="3354088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20467C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66653" y="6420069"/>
            <a:ext cx="0" cy="28195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22877" r="8524" b="12528"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545667" y="6451600"/>
            <a:ext cx="2133600" cy="365125"/>
          </a:xfrm>
          <a:prstGeom prst="rect">
            <a:avLst/>
          </a:prstGeom>
        </p:spPr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705316" y="6005028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23" name="Text Placeholder 22"/>
          <p:cNvSpPr txBox="1">
            <a:spLocks/>
          </p:cNvSpPr>
          <p:nvPr/>
        </p:nvSpPr>
        <p:spPr>
          <a:xfrm>
            <a:off x="2157740" y="6455398"/>
            <a:ext cx="2843664" cy="239193"/>
          </a:xfrm>
          <a:prstGeom prst="rect">
            <a:avLst/>
          </a:prstGeom>
          <a:solidFill>
            <a:srgbClr val="20467C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AWARENESS, USAGE &amp; ATTITUDES</a:t>
            </a: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251521" y="8620"/>
            <a:ext cx="7453796" cy="9453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rgbClr val="D9AFF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 smtClean="0">
                <a:solidFill>
                  <a:srgbClr val="20467C"/>
                </a:solidFill>
              </a:rPr>
              <a:t>Future intended usage of </a:t>
            </a:r>
            <a:r>
              <a:rPr lang="en-US" sz="1800" dirty="0" err="1" smtClean="0">
                <a:solidFill>
                  <a:srgbClr val="20467C"/>
                </a:solidFill>
              </a:rPr>
              <a:t>europeana</a:t>
            </a:r>
            <a:r>
              <a:rPr lang="en-US" sz="1800" dirty="0" smtClean="0">
                <a:solidFill>
                  <a:srgbClr val="20467C"/>
                </a:solidFill>
              </a:rPr>
              <a:t> is high &gt; </a:t>
            </a:r>
          </a:p>
          <a:p>
            <a:r>
              <a:rPr lang="en-US" sz="1800" dirty="0" smtClean="0">
                <a:solidFill>
                  <a:srgbClr val="00B050"/>
                </a:solidFill>
              </a:rPr>
              <a:t>and slightly above last year </a:t>
            </a:r>
            <a:r>
              <a:rPr lang="en-US" sz="1800" dirty="0" smtClean="0">
                <a:solidFill>
                  <a:schemeClr val="tx1"/>
                </a:solidFill>
              </a:rPr>
              <a:t>│</a:t>
            </a:r>
            <a:r>
              <a:rPr lang="en-US" sz="1400" dirty="0">
                <a:solidFill>
                  <a:schemeClr val="tx1"/>
                </a:solidFill>
              </a:rPr>
              <a:t>The % of visitors among those who are very interested in II WW </a:t>
            </a:r>
            <a:r>
              <a:rPr lang="en-US" sz="1400" dirty="0" smtClean="0">
                <a:solidFill>
                  <a:schemeClr val="tx1"/>
                </a:solidFill>
              </a:rPr>
              <a:t>is on par with </a:t>
            </a:r>
            <a:r>
              <a:rPr lang="en-US" sz="1400" dirty="0">
                <a:solidFill>
                  <a:schemeClr val="tx1"/>
                </a:solidFill>
              </a:rPr>
              <a:t>overall</a:t>
            </a:r>
            <a:endParaRPr lang="nl-BE" sz="14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68000" y="925517"/>
            <a:ext cx="8280000" cy="14990"/>
          </a:xfrm>
          <a:prstGeom prst="line">
            <a:avLst/>
          </a:prstGeom>
          <a:ln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548545">
            <a:off x="7680539" y="1191110"/>
            <a:ext cx="1251373" cy="379265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775276">
            <a:off x="7536957" y="834149"/>
            <a:ext cx="1321005" cy="379265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548545">
            <a:off x="6074459" y="1100423"/>
            <a:ext cx="280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USAGE</a:t>
            </a:r>
            <a:endParaRPr lang="nl-BE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775276">
            <a:off x="6218048" y="689664"/>
            <a:ext cx="254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Future</a:t>
            </a:r>
            <a:endParaRPr lang="nl-BE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158" y="5553096"/>
            <a:ext cx="7248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>
                <a:latin typeface="Arial" pitchFamily="34" charset="0"/>
                <a:cs typeface="Arial" pitchFamily="34" charset="0"/>
              </a:rPr>
              <a:t>Q10. And how likely are you to visit each of these sites in the next six months? Please indicate for each site.</a:t>
            </a:r>
          </a:p>
          <a:p>
            <a:r>
              <a:rPr lang="en-GB" sz="800" dirty="0" smtClean="0">
                <a:latin typeface="Arial" pitchFamily="34" charset="0"/>
                <a:cs typeface="Arial" pitchFamily="34" charset="0"/>
              </a:rPr>
              <a:t>Base: Norway, aware of website</a:t>
            </a:r>
          </a:p>
          <a:p>
            <a:r>
              <a:rPr lang="en-GB" sz="800" dirty="0" smtClean="0">
                <a:latin typeface="Arial" pitchFamily="34" charset="0"/>
                <a:cs typeface="Arial" pitchFamily="34" charset="0"/>
              </a:rPr>
              <a:t>Wikipedia n = 389 (W2</a:t>
            </a:r>
            <a:r>
              <a:rPr lang="en-GB" sz="800" dirty="0">
                <a:latin typeface="Arial" pitchFamily="34" charset="0"/>
                <a:cs typeface="Arial" pitchFamily="34" charset="0"/>
              </a:rPr>
              <a:t>) </a:t>
            </a:r>
            <a:r>
              <a:rPr lang="en-GB" sz="800" dirty="0" smtClean="0">
                <a:latin typeface="Arial" pitchFamily="34" charset="0"/>
                <a:cs typeface="Arial" pitchFamily="34" charset="0"/>
              </a:rPr>
              <a:t>/ 421 </a:t>
            </a:r>
            <a:r>
              <a:rPr lang="en-GB" sz="800" dirty="0">
                <a:latin typeface="Arial" pitchFamily="34" charset="0"/>
                <a:cs typeface="Arial" pitchFamily="34" charset="0"/>
              </a:rPr>
              <a:t>(W1</a:t>
            </a:r>
            <a:r>
              <a:rPr lang="en-GB" sz="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GB" sz="800" dirty="0">
                <a:latin typeface="Arial" pitchFamily="34" charset="0"/>
                <a:cs typeface="Arial" pitchFamily="34" charset="0"/>
              </a:rPr>
              <a:t>; </a:t>
            </a:r>
            <a:r>
              <a:rPr lang="en-GB" sz="800" dirty="0" err="1" smtClean="0">
                <a:latin typeface="Arial" pitchFamily="34" charset="0"/>
                <a:cs typeface="Arial" pitchFamily="34" charset="0"/>
              </a:rPr>
              <a:t>europeana</a:t>
            </a:r>
            <a:r>
              <a:rPr lang="en-GB" sz="800" dirty="0" smtClean="0">
                <a:latin typeface="Arial" pitchFamily="34" charset="0"/>
                <a:cs typeface="Arial" pitchFamily="34" charset="0"/>
              </a:rPr>
              <a:t> n = 33 (W2) / </a:t>
            </a:r>
            <a:r>
              <a:rPr lang="en-GB" sz="800" dirty="0">
                <a:latin typeface="Arial" pitchFamily="34" charset="0"/>
                <a:cs typeface="Arial" pitchFamily="34" charset="0"/>
              </a:rPr>
              <a:t>18 (W1</a:t>
            </a:r>
            <a:r>
              <a:rPr lang="en-GB" sz="800" dirty="0" smtClean="0">
                <a:latin typeface="Arial" pitchFamily="34" charset="0"/>
                <a:cs typeface="Arial" pitchFamily="34" charset="0"/>
              </a:rPr>
              <a:t>); Google Books n = 123 (W2) / </a:t>
            </a:r>
            <a:r>
              <a:rPr lang="en-GB" sz="800" dirty="0">
                <a:latin typeface="Arial" pitchFamily="34" charset="0"/>
                <a:cs typeface="Arial" pitchFamily="34" charset="0"/>
              </a:rPr>
              <a:t>124 (W1); </a:t>
            </a:r>
            <a:r>
              <a:rPr lang="en-GB" sz="800" dirty="0" smtClean="0">
                <a:latin typeface="Arial" pitchFamily="34" charset="0"/>
                <a:cs typeface="Arial" pitchFamily="34" charset="0"/>
              </a:rPr>
              <a:t>Google Art Project n = 86 (W2</a:t>
            </a:r>
            <a:r>
              <a:rPr lang="en-GB" sz="800" dirty="0">
                <a:latin typeface="Arial" pitchFamily="34" charset="0"/>
                <a:cs typeface="Arial" pitchFamily="34" charset="0"/>
              </a:rPr>
              <a:t>); 86 (W1); </a:t>
            </a:r>
            <a:r>
              <a:rPr lang="nl-BE" sz="800" dirty="0" smtClean="0">
                <a:latin typeface="Arial" pitchFamily="34" charset="0"/>
                <a:cs typeface="Arial" pitchFamily="34" charset="0"/>
                <a:hlinkClick r:id="rId6"/>
              </a:rPr>
              <a:t>www.Digitaltmuseum.no</a:t>
            </a:r>
            <a:r>
              <a:rPr lang="nl-BE" sz="800" dirty="0" smtClean="0">
                <a:latin typeface="Arial" pitchFamily="34" charset="0"/>
                <a:cs typeface="Arial" pitchFamily="34" charset="0"/>
              </a:rPr>
              <a:t> n = 121 (W2) / </a:t>
            </a:r>
            <a:r>
              <a:rPr lang="nl-BE" sz="800" dirty="0">
                <a:latin typeface="Arial" pitchFamily="34" charset="0"/>
                <a:cs typeface="Arial" pitchFamily="34" charset="0"/>
              </a:rPr>
              <a:t>135 (W1); </a:t>
            </a:r>
            <a:r>
              <a:rPr lang="nl-BE" sz="800" dirty="0" smtClean="0">
                <a:latin typeface="Arial" pitchFamily="34" charset="0"/>
                <a:cs typeface="Arial" pitchFamily="34" charset="0"/>
                <a:hlinkClick r:id="rId7"/>
              </a:rPr>
              <a:t>www.Arkivportalen.no</a:t>
            </a:r>
            <a:r>
              <a:rPr lang="nl-BE" sz="800" dirty="0" smtClean="0">
                <a:latin typeface="Arial" pitchFamily="34" charset="0"/>
                <a:cs typeface="Arial" pitchFamily="34" charset="0"/>
              </a:rPr>
              <a:t> n = 60 (W2) / </a:t>
            </a:r>
            <a:r>
              <a:rPr lang="nl-BE" sz="800" dirty="0">
                <a:latin typeface="Arial" pitchFamily="34" charset="0"/>
                <a:cs typeface="Arial" pitchFamily="34" charset="0"/>
              </a:rPr>
              <a:t>69 (W1) </a:t>
            </a:r>
            <a:endParaRPr lang="nl-BE" sz="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715" y="1745786"/>
            <a:ext cx="455355" cy="33069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793609" y="1483875"/>
            <a:ext cx="1047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W2</a:t>
            </a:r>
            <a:endParaRPr lang="nl-BE" sz="1200" b="1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966069"/>
              </p:ext>
            </p:extLst>
          </p:nvPr>
        </p:nvGraphicFramePr>
        <p:xfrm>
          <a:off x="6129411" y="1398891"/>
          <a:ext cx="2567781" cy="394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927"/>
                <a:gridCol w="855927"/>
                <a:gridCol w="855927"/>
              </a:tblGrid>
              <a:tr h="39600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Likely to Visi</a:t>
                      </a:r>
                      <a:r>
                        <a:rPr lang="en-GB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 during next 6 months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W2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Trend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Interested in II WW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510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97%</a:t>
                      </a:r>
                      <a:endParaRPr lang="nl-BE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510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77%</a:t>
                      </a:r>
                      <a:endParaRPr lang="nl-BE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510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77%</a:t>
                      </a:r>
                      <a:endParaRPr lang="nl-BE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510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80%</a:t>
                      </a:r>
                      <a:endParaRPr lang="nl-BE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510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76%</a:t>
                      </a:r>
                      <a:endParaRPr lang="nl-BE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510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76%</a:t>
                      </a:r>
                      <a:endParaRPr lang="nl-BE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3" name="Picture 4" descr="http://www.garyteeter.com/images/Www_wikipedia_org_screenshot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71" y="2127435"/>
            <a:ext cx="603911" cy="59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87" y="2781081"/>
            <a:ext cx="756495" cy="451694"/>
          </a:xfrm>
          <a:prstGeom prst="rect">
            <a:avLst/>
          </a:prstGeom>
        </p:spPr>
      </p:pic>
      <p:pic>
        <p:nvPicPr>
          <p:cNvPr id="45" name="Picture 6" descr="http://i.i.com.com/cnwk.1d/i/tim/2012/09/17/google_books_logo_1.4x_270x192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98" y="4771028"/>
            <a:ext cx="901384" cy="64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http://nyogalleristny.files.wordpress.com/2012/04/google-art-project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38" y="3806503"/>
            <a:ext cx="709844" cy="36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93158" y="4448678"/>
            <a:ext cx="12298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800" dirty="0" smtClean="0"/>
              <a:t>www.Digitaltmuseum.no</a:t>
            </a:r>
            <a:endParaRPr lang="nl-BE" sz="800" dirty="0"/>
          </a:p>
        </p:txBody>
      </p:sp>
      <p:sp>
        <p:nvSpPr>
          <p:cNvPr id="53" name="Rectangle 52"/>
          <p:cNvSpPr/>
          <p:nvPr/>
        </p:nvSpPr>
        <p:spPr>
          <a:xfrm>
            <a:off x="187735" y="3389606"/>
            <a:ext cx="11352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800" dirty="0" smtClean="0"/>
              <a:t>www.Arkivportalen.no</a:t>
            </a:r>
            <a:endParaRPr lang="nl-BE" sz="800" dirty="0"/>
          </a:p>
        </p:txBody>
      </p:sp>
    </p:spTree>
    <p:extLst>
      <p:ext uri="{BB962C8B-B14F-4D97-AF65-F5344CB8AC3E}">
        <p14:creationId xmlns:p14="http://schemas.microsoft.com/office/powerpoint/2010/main" val="23910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400" y="1958400"/>
            <a:ext cx="1782381" cy="2664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800" y="1958400"/>
            <a:ext cx="1782381" cy="266470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73" y="4836870"/>
            <a:ext cx="756495" cy="451694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20467C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66653" y="6420069"/>
            <a:ext cx="0" cy="28195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22877" r="8524" b="12528"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545667" y="6451600"/>
            <a:ext cx="2133600" cy="365125"/>
          </a:xfrm>
          <a:prstGeom prst="rect">
            <a:avLst/>
          </a:prstGeom>
        </p:spPr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705316" y="6005028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23" name="Text Placeholder 22"/>
          <p:cNvSpPr txBox="1">
            <a:spLocks/>
          </p:cNvSpPr>
          <p:nvPr/>
        </p:nvSpPr>
        <p:spPr>
          <a:xfrm>
            <a:off x="2157740" y="6455398"/>
            <a:ext cx="2843664" cy="239193"/>
          </a:xfrm>
          <a:prstGeom prst="rect">
            <a:avLst/>
          </a:prstGeom>
          <a:solidFill>
            <a:srgbClr val="20467C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AWARENESS, USAGE &amp; ATTITUDES</a:t>
            </a: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251520" y="8620"/>
            <a:ext cx="8283211" cy="9453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rgbClr val="D9AFF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dirty="0" err="1" smtClean="0">
                <a:solidFill>
                  <a:srgbClr val="20467C"/>
                </a:solidFill>
              </a:rPr>
              <a:t>europeana</a:t>
            </a:r>
            <a:r>
              <a:rPr lang="en-US" sz="2000" dirty="0" smtClean="0">
                <a:solidFill>
                  <a:srgbClr val="20467C"/>
                </a:solidFill>
              </a:rPr>
              <a:t> intended frequent usage in Norway has </a:t>
            </a:r>
            <a:r>
              <a:rPr lang="en-US" sz="2000" dirty="0">
                <a:solidFill>
                  <a:srgbClr val="00B050"/>
                </a:solidFill>
              </a:rPr>
              <a:t>improved</a:t>
            </a:r>
            <a:r>
              <a:rPr lang="en-US" sz="2000" dirty="0" smtClean="0">
                <a:solidFill>
                  <a:srgbClr val="20467C"/>
                </a:solidFill>
              </a:rPr>
              <a:t> to last year</a:t>
            </a:r>
            <a:endParaRPr lang="en-US" sz="2000" dirty="0" smtClean="0">
              <a:solidFill>
                <a:srgbClr val="00B050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5</a:t>
            </a:r>
            <a:r>
              <a:rPr lang="en-US" sz="1400" dirty="0" smtClean="0">
                <a:solidFill>
                  <a:schemeClr val="tx1"/>
                </a:solidFill>
              </a:rPr>
              <a:t>% are very likely to visit </a:t>
            </a:r>
            <a:r>
              <a:rPr lang="en-US" sz="1400" dirty="0" err="1" smtClean="0">
                <a:solidFill>
                  <a:schemeClr val="tx1"/>
                </a:solidFill>
              </a:rPr>
              <a:t>europeana</a:t>
            </a:r>
            <a:r>
              <a:rPr lang="en-US" sz="1400" dirty="0" smtClean="0">
                <a:solidFill>
                  <a:schemeClr val="tx1"/>
                </a:solidFill>
              </a:rPr>
              <a:t> during the next 6 months (vs </a:t>
            </a:r>
            <a:r>
              <a:rPr lang="en-US" sz="1400" dirty="0">
                <a:solidFill>
                  <a:schemeClr val="tx1"/>
                </a:solidFill>
              </a:rPr>
              <a:t>3</a:t>
            </a:r>
            <a:r>
              <a:rPr lang="en-US" sz="1400" dirty="0" smtClean="0">
                <a:solidFill>
                  <a:schemeClr val="tx1"/>
                </a:solidFill>
              </a:rPr>
              <a:t>% last year).</a:t>
            </a:r>
            <a:endParaRPr lang="nl-BE" sz="14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68000" y="925517"/>
            <a:ext cx="8280000" cy="14990"/>
          </a:xfrm>
          <a:prstGeom prst="line">
            <a:avLst/>
          </a:prstGeom>
          <a:ln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3158" y="5553096"/>
            <a:ext cx="72485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latin typeface="Arial" pitchFamily="34" charset="0"/>
                <a:cs typeface="Arial" pitchFamily="34" charset="0"/>
              </a:rPr>
              <a:t>Q10. And how likely are you to visit each of these sites in the next six months? Please indicate for each </a:t>
            </a:r>
            <a:r>
              <a:rPr lang="en-GB" sz="800" dirty="0" smtClean="0">
                <a:latin typeface="Arial" pitchFamily="34" charset="0"/>
                <a:cs typeface="Arial" pitchFamily="34" charset="0"/>
              </a:rPr>
              <a:t>site.</a:t>
            </a:r>
            <a:endParaRPr lang="en-GB" sz="800" dirty="0">
              <a:latin typeface="Arial" pitchFamily="34" charset="0"/>
              <a:cs typeface="Arial" pitchFamily="34" charset="0"/>
            </a:endParaRPr>
          </a:p>
          <a:p>
            <a:r>
              <a:rPr lang="en-GB" sz="800" dirty="0" smtClean="0">
                <a:latin typeface="Arial" pitchFamily="34" charset="0"/>
                <a:cs typeface="Arial" pitchFamily="34" charset="0"/>
              </a:rPr>
              <a:t>Base: Norway, n = 502 (W2); 505 (W1)</a:t>
            </a:r>
            <a:endParaRPr lang="nl-BE" sz="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" descr="http://www.garyteeter.com/images/Www_wikipedia_org_screenshot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4" y="4691540"/>
            <a:ext cx="603911" cy="59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http://i.i.com.com/cnwk.1d/i/tim/2012/09/17/google_books_logo_1.4x_270x192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975" y="4647580"/>
            <a:ext cx="901384" cy="64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http://nyogalleristny.files.wordpress.com/2012/04/google-art-project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83" y="4919979"/>
            <a:ext cx="709844" cy="36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3320059" y="5073120"/>
            <a:ext cx="12298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800" dirty="0" smtClean="0"/>
              <a:t>www.Digitaltmuseum.no</a:t>
            </a:r>
            <a:endParaRPr lang="nl-BE" sz="800" dirty="0"/>
          </a:p>
        </p:txBody>
      </p:sp>
      <p:sp>
        <p:nvSpPr>
          <p:cNvPr id="53" name="Rectangle 52"/>
          <p:cNvSpPr/>
          <p:nvPr/>
        </p:nvSpPr>
        <p:spPr>
          <a:xfrm>
            <a:off x="6404204" y="5073120"/>
            <a:ext cx="11352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800" dirty="0" smtClean="0"/>
              <a:t>www.Arkivportalen.no</a:t>
            </a:r>
            <a:endParaRPr lang="nl-BE" sz="800" dirty="0"/>
          </a:p>
        </p:txBody>
      </p:sp>
      <p:sp>
        <p:nvSpPr>
          <p:cNvPr id="28" name="Rounded Rectangle 27"/>
          <p:cNvSpPr/>
          <p:nvPr/>
        </p:nvSpPr>
        <p:spPr>
          <a:xfrm>
            <a:off x="3156989" y="1828270"/>
            <a:ext cx="2327795" cy="145857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Very Likely to Use (% All Sample)</a:t>
            </a:r>
            <a:endParaRPr lang="en-US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30533" y="2168430"/>
            <a:ext cx="610299" cy="215444"/>
          </a:xfrm>
          <a:prstGeom prst="rect">
            <a:avLst/>
          </a:prstGeom>
          <a:solidFill>
            <a:srgbClr val="F1930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Wave 2</a:t>
            </a:r>
            <a:endParaRPr lang="en-US" sz="8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28894" y="2168430"/>
            <a:ext cx="612000" cy="216000"/>
          </a:xfrm>
          <a:prstGeom prst="rect">
            <a:avLst/>
          </a:prstGeom>
          <a:solidFill>
            <a:srgbClr val="68C1D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Wave 1</a:t>
            </a:r>
          </a:p>
        </p:txBody>
      </p:sp>
      <p:sp>
        <p:nvSpPr>
          <p:cNvPr id="35" name="Rectangle 34"/>
          <p:cNvSpPr/>
          <p:nvPr/>
        </p:nvSpPr>
        <p:spPr>
          <a:xfrm rot="548545">
            <a:off x="7680539" y="1191110"/>
            <a:ext cx="1251373" cy="379265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rot="775276">
            <a:off x="7536957" y="834149"/>
            <a:ext cx="1321005" cy="379265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548545">
            <a:off x="6074459" y="1100423"/>
            <a:ext cx="280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USAGE</a:t>
            </a:r>
            <a:endParaRPr lang="nl-BE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775276">
            <a:off x="6218048" y="689664"/>
            <a:ext cx="254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Future</a:t>
            </a:r>
            <a:endParaRPr lang="nl-BE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8000" y="1958400"/>
            <a:ext cx="1782381" cy="2664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01200" y="1958400"/>
            <a:ext cx="1782381" cy="26647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48000" y="1958400"/>
            <a:ext cx="1782381" cy="26647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63600" y="1958400"/>
            <a:ext cx="1782381" cy="2664704"/>
          </a:xfrm>
          <a:prstGeom prst="rect">
            <a:avLst/>
          </a:prstGeom>
        </p:spPr>
      </p:pic>
      <p:sp>
        <p:nvSpPr>
          <p:cNvPr id="46" name="Rounded Rectangle 45"/>
          <p:cNvSpPr/>
          <p:nvPr/>
        </p:nvSpPr>
        <p:spPr>
          <a:xfrm>
            <a:off x="7799207" y="3091434"/>
            <a:ext cx="1282833" cy="1330321"/>
          </a:xfrm>
          <a:prstGeom prst="roundRect">
            <a:avLst/>
          </a:prstGeom>
          <a:noFill/>
          <a:ln>
            <a:solidFill>
              <a:srgbClr val="2046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58" y="2046476"/>
            <a:ext cx="455355" cy="3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27" y="6153813"/>
            <a:ext cx="1107583" cy="661324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QSEhUUExQVFRQWGBoYGBcYGBcXFRgXHBoWGBccGhsaHCggGholHBQXITEiJSksLi4uHB8zODMsNygtLisBCgoKDA0NDwwMDisZFBksLCwsKys3LCwsKywsKywrNysrKywrKyssKyw3LCsrKysrLCsrKysrLCwrKysrKzcrK//AABEIAKAAoAMBIgACEQEDEQH/xAAbAAABBQEBAAAAAAAAAAAAAAAAAgMEBQYHAf/EADoQAAIBAgQDBQYFAwQDAQAAAAECEQADBBIhMUFRYQUTcYGRBiKhscHRBzJCUvBicuEUIzPxNJLiJP/EABUBAQEAAAAAAAAAAAAAAAAAAAAB/8QAFREBAQAAAAAAAAAAAAAAAAAAAAH/2gAMAwEAAhEDEQA/AO40UUUBRRRQFFFFAUUUUBRRRQFFFFAUUUUBRRRQFFFFAUUUUBRRRQFFeM0CTWa7U7QuveFlPcVkktIkCYLRMgjYaak/06haYntAzFvKQDq2403GnGm+yu1GvXbiwMiAajnJ06/4qjxuFyFZYpaBCqqH3jO5JPHjzNans/ArZQIm25J3J5mgk0UUUBTd28q/mMUPfUbkeHGqfHZnuhg3uZIKka5pJkGdoPwoLaziVYwpk8qerN2sWq3GCuudVlxIlUOxIOw03r27iWcTnJB5HQjy3oLy/jET8zAdOPpVdd9oEGysfQVUMkeHKmGHMQPjQWfbPbrqqNaHuEHMxAJB5dD86T2T7Q/pveT/AHH1qg7SLLbdkUM6qxVeZAJArIWu2LwAdH70XFL28w/Ou7Rl2u2+KbMNo1qjuFu4GEqQRzBkUuua+y/bDqLd0gANGYA5lZf3LzHEca6RbcMAQZB1B6VAqiiigKKKi425+nnv4UDeKvkyBt/JqCcHb70XIBuBSmaNQpIJGngK9xd9bVtrhGiidOPIAnTWnMJd7y2rwVzqGyn8wkTB660EDDW+/wAVr/x2dehbh9/KtNVDhGGFUA+8HuaniC0AelX1AUVzb2k9v7ouG3hQihSQXcFiSNwBwqwwX4k4cWUN3Mb0e+ltCRI03MATvvQa7FJrPDjyHjUBLgeYzgEGGjKGHNT8ay1v2qbH3ltWsOimCQ105oA1JKqI8tau8J2fie9D38SHVdraJlUnbWSdBNBWWOylt2nu40LduWw4N1yGzWlJZTl2UkbqBvVXhMLcw2DwasCiWe7a+QSsAyAum4BcFuEL1rb37YMAidZA6jUem9NXFY/tHqaCLcSoD2ZmWO5kDQRy9Ks2FRMQI1/h/wA1RGuCszc9m4uMUYCy7i41uDKXQZD2mB92eNal1J29Tp8N6YuKPHqfoNhRFetgKAqiANgKn9n9t3MOANCgM5dz4A7AcajEEbeWtRcU65ssgEyQswSBvA5a0HS8NfW4odTKsJFOVjvYrtEqzWGOh95Oh/UPr61saiis921hGxFt0Fzu85gtlD+5xEEga1d4poU9dKr42Hj46f8AdBQYXsVzeK3S9y2oT32yqrKgYqoVf6m1EAQo3mpXtJ26MMBzOpO8DwG9XarFc5/ENz3sHbT5aUCcb7ch3Utad0QzAKpmI2mZgTU7EfiZcI9zDhT/AFPm+S/SsGSDSgaCRj8W164114zOZMCBUepfZ3Zt2+xWyjORvGw8TsK0eF/D7EN+d7dvzLn0H3oIPsHfy423/UGX1Bj5V1UisjgPYJbTLcN92dCGUKoQFhqBqSYkVrAAwBkkESNeevCgRc01kDx2/mlIOonavMTcW0pfIxj9il38gNazmI9qXfCf6rC2e8tyc+Zv9xFBh27tQSxAk5cwNBeXLfj61HKxsIPPj671T3Ma12ziry4jNaVJstbASD3ecmdZIJUeulWdy1ktZZMhQCZJPDMZOs71QzdEHx+fP0n4UzcFSBh1X8qgeAE+tRy4MwZoiFi7gRSzaKNSeQ4nwFZD21s92yYuCe6UiR+gyGUnmje8p8Qa2lwVkO1eycWqGzhrls2HBUC4PftKdCFP6ljbiKKuVvlGW4h1BDD511HCXxcRXGzAH1rlj2cqhRsoAk8gAK2vsNis1goTJtsRtGh1H19KUXOOOw/n81qtw2KRrjoHBdDBUkZhoG23jXerDG7jwrC4zBF8UGW9Z71HU2u+tg3Cc16baXEKsFy2joQ2hqDaC0OZ9TTS4K2zMWtoxBEFlDHYc6cS4do1AGaDoDyE705ZG5Okn/FA9bWNgB4ACuW/iL2nnxPdG2ENsCGIhnB68RpXUxVdie1bfeG0qG/dQAsiBSbc7ZmYhUJjQTJigx/4Z2sQrscpGGYEsWES4gLl56TPCuhGqfAe09q5fOGdbljERIt3QAWHNGUlW2OxqxxwkKp2ZgD1EEx5xQei+pMBlJ6EUxgj7mmoBYA8IkxFPvZUiCqkcoEUGgQayHbNhuz7zY2ypNi4f/12l36X0H7hJzDiK15ptxOlBz44O7aUthxnwmNfVFEdwXuALcQfsZfzDga2t7c0sQgCIuigAKugUbAcgIpi4rnio8i3x0oINywdg5C8oExyDf4pq4gWI0A08tvt6VKV8wB51EvPmBC+9wngPPaqGbum+lRbizvIHLY+J5eFSn113J1HIeA4nqajXKIhTpB6j7Vdfh/fi7dTmgPmD/8ARrO9pYgJtAd5CkgkT1jYSQJ6irX2CuziVP7rZPwBoN1jRqD0/nzrHN2ZcbGhls2mt5g4xOaLltZzNbCRrmcaNOxNbPHrMeY9f+qiJsJ3iopSNBM8dR10A+lPW3mkg15ZOreP0FBJQ1ivwluzh74f/wAgYm538/mzmNT5aDwrZA1hxhsccYbtvCWrP+4FuXhfI7+yraFrYEE5ZiZInegX+JWFL3uzTb/5/wDUgLG/diGuH+0ZVnx61tcTbzCJgzIPIjY1mu2/Z/E3cSb1jFrh1KKk9yLl0RMhWZgEU6GBxq77JwZsWLdoubhtqFzkQWjiRO9As22b85AA4ITqeZOhA6UhhkI1JUkAgmYJ2IPKdIp+5dA3IHiai4u4CjRJ8jG44xQSCabND3P6W9I+dNlmOwjqT9BM0DYMe6RxJB4Hj5H7Uze2PDqN6duQssSSRxjbwUf5NUmC7ft371y1aVybUd4WBTLM5QAwlj7pqiU1kRESBwO3oNKZums5252hcTH4a010mzckMoGUBzJtgsDJmJjp1rRXDQRW4j08/wDM/CmLqwd5J9B96futFQ3YzqAAOsn0j60RR9rsO8QBxmOht7lhmDDWfcErueFXf4cibyHlbPyiq3GKDB4gg9THCr78OsPF1uSW48yR9AaDc4we6emtUrdooLvdHMG097KcktqFzbZulaAisd27ZdHZluKqFGW4txC9o5BmXYhlOUvqJ2GlRV7LdD8D9aRbZszQBw4k8PDrVX7M9qPftkuqjKcoZXzh446qpBiNxxq1tH3mHgfhH0oHRn5r/wCp+9KDkbweoEfCvAaTcGoO8cJjz8fvQO3XIBIEnlTSrmEliwPLRfQfevM7HQBR4mSPIfevbaZfMyeGtAtQF2AHhpTGPP8Att4T6a06TSWEiDsdKD1zqaQaYUuBlgEjQMTpHAkbz0+NIOHX9QDE7kgfDkOlAu4aw2Lvrhe1mdtExGHJY9bfzOnxrZhtBx3HXQkVmPaPsR8Tfw1xWRBh2ZszLnzTlIAUEaDLuTVFR7a4d1wQvsIvJeTEMN8pkDLPRcq+VaVMUtwZkYMp1BBka68PGvcThluqA47wDXUe4TzI2PxpJYbDSNI5UDOIbQ1EvtT916gPoPDbpvp5RREXFax/IFbf8P8ADRae5+9oH9q6D4lq51dxea8LSqWY7xw5T1OnrXZOy8ILNpLY/SoB8ePxpVSqrO2cJnAPUdRpz6ESD41Z14yyINQZfAYRrV64c73EuwxzEHu3WFCiANCsbyZXrViyg9COI3pF2zkYjnqKRef3Z4CCfAb0DndzqCc3AzPlyinbVyQDzE0ktP8APtQKDIvimTFtdI7q4SovG4JVMMsizbUhspuXXLEGdI121qsTi3tKwlrd69jVN4tcIt22C51RFQlmUrkBKgZpM9LTGdlBMQxW2zZ7gBe9N60e+R9kJgBGtoumsPE1G7e7LvM90JbIuNaw9y2bYBQXrTEFe8YSqiEjbwoNxauSoJ3IB2Kj0Oo8DXpNQOzrjQVa3cQDZrlxbjNO8kEnTrUl7kUHly5JgGOJPIcPMwfQ00wHX1NILQxMGGAGx3WY9Qx9K8Ynl8qo8dqjOw8+R5c+v0px/ED4/KmLlwDr1P0FA3dfnUJtJ1Gpnj8vCsdf9vbm/wDo3C5oJZmEAmB+jRo4TvWpxFyJ6UQm9c5f5qDiHgfzypeIYTr/ADypi3hXxDi0k5n0kcOZnhHOgl/hl2DmxFzEMcwSBP6WualoHSfgK6rULsbsxMNZSzbEKgjlJ4mptRRRRRQM4qwHEceBrN3sYEuG24KnSGMZTm2gzz0141qqg9r9mJiLbI4GqlZiYDCDQVKPBy7Dh9vGnQ3X5VSYnEPh2W1iB+aFS4CYZuU/u4g8djB3nW7+m89edUTjdjj0oNyonfVFxnaiWzBDkwW91WaANCTA0oLBbszO/LbTh40d5G2nhUC32gjbSCdswKk+E/SvbuIj1A9TFA/f94QT58QeBFR++MwwE8xsY6cKS13x+VRGxi7Ajlpr8aCRcu1FuXKRcu1Ge5RFV7VvnS3bn/kvWx5Bs5+Cmpl95nrSb7AwdJB0J4Ty6xXmHsPeYJbUsx+HjyFBHW2WICgknQAakmui+y/YIwyS2t1h7x4AftFe+z3s8uHGZveunduA6L96u6iiiiigKKKKAooooEXrQYQwkVQ47sJhJtmRy4/Y1oaKDC3CyGDOm4O9RO0GzpEBh+oFQ5j+0kfOugX8OriGUHxqpxPs3bYyjMh2/cPQ/egxtrtMkBO5cgL73u5UGwAUPGbSdtopvBYp2uOptutnKMpeJzahlAkkrEHXrWluezV0bOjeRB+vzqBiOwMRBAUSdjoQD4TVEJ1HGT4kkfGkXXEEHaPhTtj2dxob3ghXwgzz308Ksrfsldb8zqvqTRFDcxI5yYExrJjXaol++5bIiFifSeA5nyrcYT2Ptr+d2foAFHwk/GrzB4C3aHuIF68fWisF2V7E3bxD4ghBA90akaa5Z2J5+Gmlbrszsy1h0yWlCjidyTzJ41MoqAooooCiiig/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95420" y="2218812"/>
            <a:ext cx="2418335" cy="2498748"/>
          </a:xfrm>
          <a:prstGeom prst="round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08658" y="2242291"/>
            <a:ext cx="2418335" cy="2498748"/>
          </a:xfrm>
          <a:prstGeom prst="round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399385" y="922558"/>
            <a:ext cx="2418335" cy="2498748"/>
          </a:xfrm>
          <a:prstGeom prst="round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99385" y="1359905"/>
            <a:ext cx="2474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endParaRPr lang="en-GB" sz="1200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r>
              <a:rPr lang="en-US" sz="12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europeana</a:t>
            </a:r>
            <a:r>
              <a:rPr lang="en-US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provides a new way to </a:t>
            </a:r>
            <a:r>
              <a:rPr lang="en-US" sz="1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explore</a:t>
            </a:r>
            <a:r>
              <a:rPr lang="en-US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the things I am interested in</a:t>
            </a:r>
            <a:endParaRPr lang="en-GB" sz="12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n-GB" sz="1600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n-GB" sz="1600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n-GB" sz="1600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n-GB" sz="1600" b="1" i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n-GB" sz="1600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n-GB" sz="1600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8" descr="High-Res Stock Photography: Einstein commemorative t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98" y="3730932"/>
            <a:ext cx="1255271" cy="83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372631"/>
              </p:ext>
            </p:extLst>
          </p:nvPr>
        </p:nvGraphicFramePr>
        <p:xfrm>
          <a:off x="6967460" y="2361775"/>
          <a:ext cx="919682" cy="54864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919682"/>
              </a:tblGrid>
              <a:tr h="25281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Wave 2</a:t>
                      </a:r>
                      <a:endParaRPr lang="nl-BE" sz="1200" dirty="0"/>
                    </a:p>
                  </a:txBody>
                  <a:tcPr/>
                </a:tc>
              </a:tr>
              <a:tr h="25281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52%</a:t>
                      </a:r>
                      <a:endParaRPr lang="nl-BE" sz="12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346584"/>
              </p:ext>
            </p:extLst>
          </p:nvPr>
        </p:nvGraphicFramePr>
        <p:xfrm>
          <a:off x="1174756" y="2385254"/>
          <a:ext cx="858678" cy="54864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858678"/>
              </a:tblGrid>
              <a:tr h="25281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Wave 2</a:t>
                      </a:r>
                      <a:endParaRPr lang="nl-BE" sz="1200" dirty="0"/>
                    </a:p>
                  </a:txBody>
                  <a:tcPr/>
                </a:tc>
              </a:tr>
              <a:tr h="25281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61%</a:t>
                      </a:r>
                      <a:endParaRPr lang="nl-BE" sz="12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494826"/>
              </p:ext>
            </p:extLst>
          </p:nvPr>
        </p:nvGraphicFramePr>
        <p:xfrm>
          <a:off x="4057119" y="1065521"/>
          <a:ext cx="906275" cy="54864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906275"/>
              </a:tblGrid>
              <a:tr h="25281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Wave 2</a:t>
                      </a:r>
                      <a:endParaRPr lang="nl-BE" sz="1200" dirty="0"/>
                    </a:p>
                  </a:txBody>
                  <a:tcPr/>
                </a:tc>
              </a:tr>
              <a:tr h="25281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52%</a:t>
                      </a:r>
                      <a:endParaRPr lang="nl-BE" sz="12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 rot="8627">
            <a:off x="3847" y="433084"/>
            <a:ext cx="6671582" cy="3792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BE" sz="24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8627">
            <a:off x="452" y="395184"/>
            <a:ext cx="688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nl-BE" sz="2400" b="1" dirty="0" smtClean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Current strengths of </a:t>
            </a:r>
            <a:r>
              <a:rPr lang="nl-BE" sz="2400" b="1" dirty="0" err="1" smtClean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europeana</a:t>
            </a:r>
            <a:endParaRPr lang="nl-BE" sz="2400" b="1" dirty="0">
              <a:solidFill>
                <a:prstClr val="white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20467C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22877" r="8524" b="12528"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4" name="Slide Number Placeholder 1"/>
          <p:cNvSpPr txBox="1">
            <a:spLocks/>
          </p:cNvSpPr>
          <p:nvPr/>
        </p:nvSpPr>
        <p:spPr>
          <a:xfrm>
            <a:off x="5545667" y="6451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</a:rPr>
              <a:t>26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Text Placeholder 22"/>
          <p:cNvSpPr txBox="1">
            <a:spLocks/>
          </p:cNvSpPr>
          <p:nvPr/>
        </p:nvSpPr>
        <p:spPr>
          <a:xfrm>
            <a:off x="2157740" y="6455398"/>
            <a:ext cx="2843664" cy="239193"/>
          </a:xfrm>
          <a:prstGeom prst="rect">
            <a:avLst/>
          </a:prstGeom>
          <a:solidFill>
            <a:srgbClr val="20467C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AWARENESS, USAGE &amp; ATTITUDES</a:t>
            </a:r>
          </a:p>
        </p:txBody>
      </p:sp>
      <p:sp>
        <p:nvSpPr>
          <p:cNvPr id="26" name="Freeform 25"/>
          <p:cNvSpPr/>
          <p:nvPr/>
        </p:nvSpPr>
        <p:spPr>
          <a:xfrm>
            <a:off x="7705316" y="6005028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>
            <a:off x="3430114" y="3677416"/>
            <a:ext cx="2418335" cy="2498748"/>
          </a:xfrm>
          <a:prstGeom prst="round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993407"/>
              </p:ext>
            </p:extLst>
          </p:nvPr>
        </p:nvGraphicFramePr>
        <p:xfrm>
          <a:off x="4087848" y="3820379"/>
          <a:ext cx="906275" cy="54864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906275"/>
              </a:tblGrid>
              <a:tr h="25281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Wave 2</a:t>
                      </a:r>
                      <a:endParaRPr lang="nl-BE" sz="1200" dirty="0"/>
                    </a:p>
                  </a:txBody>
                  <a:tcPr/>
                </a:tc>
              </a:tr>
              <a:tr h="25281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48%</a:t>
                      </a:r>
                      <a:endParaRPr lang="nl-BE" sz="12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56" name="Picture 2" descr="http://farm9.staticflickr.com/8443/7774105784_1ba7c6fc9c_z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911" y="3731580"/>
            <a:ext cx="1250850" cy="834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9" name="TextBox 58"/>
          <p:cNvSpPr txBox="1"/>
          <p:nvPr/>
        </p:nvSpPr>
        <p:spPr>
          <a:xfrm>
            <a:off x="6316202" y="2640190"/>
            <a:ext cx="241833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endParaRPr lang="en-GB" sz="1200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r>
              <a:rPr lang="en-GB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….</a:t>
            </a:r>
            <a:r>
              <a:rPr lang="en-US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europeana</a:t>
            </a:r>
            <a:r>
              <a:rPr lang="en-US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a site that I would recommend to my friends/colleagues who were interested in arts/culture</a:t>
            </a:r>
            <a:endParaRPr lang="en-GB" sz="120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n-GB" sz="1600" b="1" i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n-GB" sz="1600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n-GB" sz="1600" b="1" i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n-GB" sz="1600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n-GB" sz="1600" b="1" i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n-GB" sz="1600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n-GB" sz="1600" b="1" i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n-GB" sz="1600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http://static2.bigstockphoto.com/thumbs/2/1/6/small2/6122715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233" y="4991616"/>
            <a:ext cx="833718" cy="11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445" y="2215317"/>
            <a:ext cx="655295" cy="10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" name="TextBox 60"/>
          <p:cNvSpPr txBox="1"/>
          <p:nvPr/>
        </p:nvSpPr>
        <p:spPr>
          <a:xfrm>
            <a:off x="613279" y="2640190"/>
            <a:ext cx="21900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endParaRPr lang="en-GB" sz="1600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r>
              <a:rPr lang="en-GB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…is </a:t>
            </a:r>
            <a:r>
              <a:rPr lang="en-GB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GB" sz="1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authoritative</a:t>
            </a:r>
            <a:r>
              <a:rPr lang="en-GB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source of cultural information</a:t>
            </a:r>
          </a:p>
          <a:p>
            <a:pPr algn="ctr" defTabSz="457200"/>
            <a:endParaRPr lang="en-GB" sz="1200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n-GB" sz="1600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n-GB" sz="1600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n-GB" sz="1600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n-GB" sz="1600" b="1" i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n-GB" sz="1600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n-GB" sz="1600" b="1" i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n-GB" sz="1600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n-GB" sz="1600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874008" y="900435"/>
            <a:ext cx="31453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GB" sz="1050" dirty="0" smtClean="0">
                <a:solidFill>
                  <a:schemeClr val="bg1"/>
                </a:solidFill>
              </a:rPr>
              <a:t>Top box agreement with statement (totally agree)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9475" y="5707955"/>
            <a:ext cx="3334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Q12. What </a:t>
            </a:r>
            <a:r>
              <a:rPr lang="en-GB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have you heard about </a:t>
            </a:r>
            <a:r>
              <a:rPr lang="en-GB" sz="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europeana</a:t>
            </a:r>
            <a:r>
              <a:rPr lang="en-GB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Please </a:t>
            </a:r>
            <a:r>
              <a:rPr lang="en-GB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answer each statement, saying how much you agree or </a:t>
            </a:r>
            <a:r>
              <a:rPr lang="en-GB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disagree</a:t>
            </a:r>
          </a:p>
          <a:p>
            <a:r>
              <a:rPr lang="en-GB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Base: </a:t>
            </a:r>
            <a:r>
              <a:rPr lang="en-GB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Norway all </a:t>
            </a:r>
            <a:r>
              <a:rPr lang="en-GB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aware of </a:t>
            </a:r>
            <a:r>
              <a:rPr lang="en-GB" sz="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europeana</a:t>
            </a:r>
            <a:r>
              <a:rPr lang="en-GB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Wave 2 n = 33 (W2) 18 (W2)</a:t>
            </a:r>
            <a:endParaRPr lang="en-GB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323541" y="5438095"/>
            <a:ext cx="220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schemeClr val="bg1"/>
                </a:solidFill>
              </a:rPr>
              <a:t>* NB – low base size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55672" y="4157370"/>
            <a:ext cx="24183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endParaRPr lang="en-GB" sz="1200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r>
              <a:rPr lang="en-GB" sz="12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….a </a:t>
            </a:r>
            <a:r>
              <a:rPr lang="en-GB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site where you can</a:t>
            </a:r>
            <a:r>
              <a:rPr lang="en-GB" sz="120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access millions of books</a:t>
            </a:r>
            <a:r>
              <a:rPr lang="en-GB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films, paintings and museum objects</a:t>
            </a:r>
          </a:p>
          <a:p>
            <a:pPr algn="ctr" defTabSz="457200"/>
            <a:endParaRPr lang="en-GB" sz="1600" b="1" i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n-GB" sz="1600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n-GB" sz="1600" b="1" i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n-GB" sz="1600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n-GB" sz="1600" b="1" i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n-GB" sz="1600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n-GB" sz="1600" b="1" i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/>
            <a:endParaRPr lang="en-GB" sz="1600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72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20467C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66653" y="6420069"/>
            <a:ext cx="0" cy="28195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22877" r="8524" b="12528"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545667" y="6451600"/>
            <a:ext cx="2133600" cy="365125"/>
          </a:xfrm>
          <a:prstGeom prst="rect">
            <a:avLst/>
          </a:prstGeom>
        </p:spPr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705316" y="6005028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23" name="Text Placeholder 22"/>
          <p:cNvSpPr txBox="1">
            <a:spLocks/>
          </p:cNvSpPr>
          <p:nvPr/>
        </p:nvSpPr>
        <p:spPr>
          <a:xfrm>
            <a:off x="2157740" y="6455398"/>
            <a:ext cx="2843664" cy="239193"/>
          </a:xfrm>
          <a:prstGeom prst="rect">
            <a:avLst/>
          </a:prstGeom>
          <a:solidFill>
            <a:srgbClr val="20467C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AWARENESS, USAGE &amp; ATTITUDES</a:t>
            </a: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251521" y="8620"/>
            <a:ext cx="7453796" cy="9453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rgbClr val="D9AFF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600" dirty="0" smtClean="0">
                <a:solidFill>
                  <a:srgbClr val="20467C"/>
                </a:solidFill>
              </a:rPr>
              <a:t>80% level of agreement with </a:t>
            </a:r>
            <a:r>
              <a:rPr lang="en-US" sz="1600" dirty="0" err="1" smtClean="0">
                <a:solidFill>
                  <a:srgbClr val="20467C"/>
                </a:solidFill>
              </a:rPr>
              <a:t>europeana’s</a:t>
            </a:r>
            <a:r>
              <a:rPr lang="en-US" sz="1600" dirty="0" smtClean="0">
                <a:solidFill>
                  <a:srgbClr val="20467C"/>
                </a:solidFill>
              </a:rPr>
              <a:t> strong suits &gt; </a:t>
            </a:r>
          </a:p>
          <a:p>
            <a:r>
              <a:rPr lang="en-US" sz="1600" dirty="0" err="1">
                <a:solidFill>
                  <a:srgbClr val="00B050"/>
                </a:solidFill>
              </a:rPr>
              <a:t>e</a:t>
            </a:r>
            <a:r>
              <a:rPr lang="en-US" sz="1600" dirty="0" err="1" smtClean="0">
                <a:solidFill>
                  <a:srgbClr val="00B050"/>
                </a:solidFill>
              </a:rPr>
              <a:t>uropeana</a:t>
            </a:r>
            <a:r>
              <a:rPr lang="en-US" sz="1600" dirty="0" smtClean="0">
                <a:solidFill>
                  <a:srgbClr val="00B050"/>
                </a:solidFill>
              </a:rPr>
              <a:t> is useful, interesting, and credible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100" dirty="0">
                <a:solidFill>
                  <a:schemeClr val="tx1"/>
                </a:solidFill>
              </a:rPr>
              <a:t>S</a:t>
            </a:r>
            <a:r>
              <a:rPr lang="en-US" sz="1100" dirty="0" smtClean="0">
                <a:solidFill>
                  <a:schemeClr val="tx1"/>
                </a:solidFill>
              </a:rPr>
              <a:t>till, two thirds don’t find it offers something unique &gt; they claim they can get the same information from another source</a:t>
            </a:r>
            <a:endParaRPr lang="nl-BE" sz="11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68000" y="925517"/>
            <a:ext cx="8280000" cy="14990"/>
          </a:xfrm>
          <a:prstGeom prst="line">
            <a:avLst/>
          </a:prstGeom>
          <a:ln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548545">
            <a:off x="7680539" y="1191110"/>
            <a:ext cx="1251373" cy="379265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775276">
            <a:off x="7536957" y="834149"/>
            <a:ext cx="1321005" cy="379265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548545">
            <a:off x="6074459" y="1100423"/>
            <a:ext cx="280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USAGE</a:t>
            </a:r>
            <a:endParaRPr lang="nl-BE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775276">
            <a:off x="6218048" y="689664"/>
            <a:ext cx="254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Future</a:t>
            </a:r>
            <a:endParaRPr lang="nl-BE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279192"/>
              </p:ext>
            </p:extLst>
          </p:nvPr>
        </p:nvGraphicFramePr>
        <p:xfrm>
          <a:off x="7168505" y="1710621"/>
          <a:ext cx="1621798" cy="3609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899"/>
                <a:gridCol w="810899"/>
              </a:tblGrid>
              <a:tr h="473067"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Agreement</a:t>
                      </a:r>
                    </a:p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Disagreement</a:t>
                      </a:r>
                    </a:p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7291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7291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7291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7291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7291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264" y="2185200"/>
            <a:ext cx="5499615" cy="3354088"/>
          </a:xfrm>
          <a:prstGeom prst="rect">
            <a:avLst/>
          </a:prstGeom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295444"/>
              </p:ext>
            </p:extLst>
          </p:nvPr>
        </p:nvGraphicFramePr>
        <p:xfrm>
          <a:off x="519545" y="2183688"/>
          <a:ext cx="1683329" cy="3136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329"/>
              </a:tblGrid>
              <a:tr h="627291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Site with millions of books etc.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7291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New way </a:t>
                      </a:r>
                      <a:r>
                        <a:rPr lang="nl-BE" sz="105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to</a:t>
                      </a:r>
                      <a:r>
                        <a:rPr lang="nl-BE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05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explore</a:t>
                      </a:r>
                      <a:endParaRPr lang="nl-BE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7291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Authoritative</a:t>
                      </a:r>
                      <a:r>
                        <a:rPr lang="nl-BE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source</a:t>
                      </a:r>
                      <a:endParaRPr lang="nl-BE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7291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Recommendation</a:t>
                      </a:r>
                      <a:endParaRPr lang="nl-BE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7291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Can get the same somewhere else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29475" y="5707955"/>
            <a:ext cx="58725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>
                <a:latin typeface="Arial" pitchFamily="34" charset="0"/>
                <a:cs typeface="Arial" pitchFamily="34" charset="0"/>
              </a:rPr>
              <a:t>Q12. What </a:t>
            </a:r>
            <a:r>
              <a:rPr lang="en-GB" sz="800" dirty="0">
                <a:latin typeface="Arial" pitchFamily="34" charset="0"/>
                <a:cs typeface="Arial" pitchFamily="34" charset="0"/>
              </a:rPr>
              <a:t>have you heard about </a:t>
            </a:r>
            <a:r>
              <a:rPr lang="en-GB" sz="800" dirty="0" err="1" smtClean="0">
                <a:latin typeface="Arial" pitchFamily="34" charset="0"/>
                <a:cs typeface="Arial" pitchFamily="34" charset="0"/>
              </a:rPr>
              <a:t>europeana</a:t>
            </a:r>
            <a:r>
              <a:rPr lang="en-GB" sz="800" dirty="0" smtClean="0">
                <a:latin typeface="Arial" pitchFamily="34" charset="0"/>
                <a:cs typeface="Arial" pitchFamily="34" charset="0"/>
              </a:rPr>
              <a:t>? Please </a:t>
            </a:r>
            <a:r>
              <a:rPr lang="en-GB" sz="800" dirty="0">
                <a:latin typeface="Arial" pitchFamily="34" charset="0"/>
                <a:cs typeface="Arial" pitchFamily="34" charset="0"/>
              </a:rPr>
              <a:t>answer each statement, saying how much you agree or </a:t>
            </a:r>
            <a:r>
              <a:rPr lang="en-GB" sz="800" dirty="0" smtClean="0">
                <a:latin typeface="Arial" pitchFamily="34" charset="0"/>
                <a:cs typeface="Arial" pitchFamily="34" charset="0"/>
              </a:rPr>
              <a:t>disagree</a:t>
            </a:r>
          </a:p>
          <a:p>
            <a:r>
              <a:rPr lang="en-GB" sz="800" dirty="0">
                <a:latin typeface="Arial" pitchFamily="34" charset="0"/>
                <a:cs typeface="Arial" pitchFamily="34" charset="0"/>
              </a:rPr>
              <a:t>Base: </a:t>
            </a:r>
            <a:r>
              <a:rPr lang="en-GB" sz="800" dirty="0" smtClean="0">
                <a:latin typeface="Arial" pitchFamily="34" charset="0"/>
                <a:cs typeface="Arial" pitchFamily="34" charset="0"/>
              </a:rPr>
              <a:t>Norway all </a:t>
            </a:r>
            <a:r>
              <a:rPr lang="en-GB" sz="800" dirty="0">
                <a:latin typeface="Arial" pitchFamily="34" charset="0"/>
                <a:cs typeface="Arial" pitchFamily="34" charset="0"/>
              </a:rPr>
              <a:t>aware of </a:t>
            </a:r>
            <a:r>
              <a:rPr lang="en-GB" sz="800" dirty="0" err="1" smtClean="0">
                <a:latin typeface="Arial" pitchFamily="34" charset="0"/>
                <a:cs typeface="Arial" pitchFamily="34" charset="0"/>
              </a:rPr>
              <a:t>europeana</a:t>
            </a:r>
            <a:r>
              <a:rPr lang="en-GB" sz="800" dirty="0" smtClean="0">
                <a:latin typeface="Arial" pitchFamily="34" charset="0"/>
                <a:cs typeface="Arial" pitchFamily="34" charset="0"/>
              </a:rPr>
              <a:t>. n = 33 (W2) 18 (W1)</a:t>
            </a:r>
            <a:endParaRPr lang="en-GB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23541" y="5438095"/>
            <a:ext cx="220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/>
              <a:t>* NB – low base size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14" y="1565812"/>
            <a:ext cx="455355" cy="33069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06008" y="1303901"/>
            <a:ext cx="1047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prstClr val="black"/>
                </a:solidFill>
              </a:rPr>
              <a:t>W2</a:t>
            </a:r>
            <a:endParaRPr lang="nl-BE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06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2"/>
          <p:cNvSpPr txBox="1">
            <a:spLocks/>
          </p:cNvSpPr>
          <p:nvPr/>
        </p:nvSpPr>
        <p:spPr>
          <a:xfrm>
            <a:off x="2547244" y="2288543"/>
            <a:ext cx="5473165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defPPr>
              <a:defRPr lang="nl-BE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000" b="1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BACKGROUND &amp; OBJECTIVES OVERVIEW</a:t>
            </a:r>
          </a:p>
        </p:txBody>
      </p:sp>
      <p:sp>
        <p:nvSpPr>
          <p:cNvPr id="14" name="Text Placeholder 22"/>
          <p:cNvSpPr txBox="1">
            <a:spLocks/>
          </p:cNvSpPr>
          <p:nvPr/>
        </p:nvSpPr>
        <p:spPr>
          <a:xfrm>
            <a:off x="2547244" y="2795817"/>
            <a:ext cx="4131259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prstClr val="white"/>
                </a:solidFill>
              </a:rPr>
              <a:t>METHOD</a:t>
            </a:r>
            <a:r>
              <a:rPr lang="en-US" sz="2000" dirty="0" smtClean="0">
                <a:solidFill>
                  <a:prstClr val="white"/>
                </a:solidFill>
              </a:rPr>
              <a:t>, SAMPLE, WEIGHTING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7" name="Text Placeholder 22"/>
          <p:cNvSpPr txBox="1">
            <a:spLocks/>
          </p:cNvSpPr>
          <p:nvPr/>
        </p:nvSpPr>
        <p:spPr>
          <a:xfrm>
            <a:off x="2547244" y="3303091"/>
            <a:ext cx="4624215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AWARENESS, USAGE &amp; ATTITUDES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8" name="Text Placeholder 22"/>
          <p:cNvSpPr txBox="1">
            <a:spLocks/>
          </p:cNvSpPr>
          <p:nvPr/>
        </p:nvSpPr>
        <p:spPr>
          <a:xfrm>
            <a:off x="2547244" y="3810365"/>
            <a:ext cx="2347630" cy="362304"/>
          </a:xfrm>
          <a:prstGeom prst="rect">
            <a:avLst/>
          </a:prstGeom>
          <a:solidFill>
            <a:srgbClr val="F3A9C7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SITE ACTIVATION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9" name="Text Placeholder 22"/>
          <p:cNvSpPr txBox="1">
            <a:spLocks/>
          </p:cNvSpPr>
          <p:nvPr/>
        </p:nvSpPr>
        <p:spPr>
          <a:xfrm>
            <a:off x="2547244" y="4317639"/>
            <a:ext cx="3679212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prstClr val="white"/>
                </a:solidFill>
              </a:rPr>
              <a:t>AREAS FOR IMPROVEMENT</a:t>
            </a: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20" name="Text Placeholder 22"/>
          <p:cNvSpPr txBox="1">
            <a:spLocks/>
          </p:cNvSpPr>
          <p:nvPr/>
        </p:nvSpPr>
        <p:spPr>
          <a:xfrm>
            <a:off x="2547244" y="4824913"/>
            <a:ext cx="886909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prstClr val="white"/>
                </a:solidFill>
              </a:rPr>
              <a:t>Q &amp; A</a:t>
            </a:r>
          </a:p>
        </p:txBody>
      </p:sp>
      <p:sp>
        <p:nvSpPr>
          <p:cNvPr id="21" name="Text Placeholder 22"/>
          <p:cNvSpPr txBox="1">
            <a:spLocks/>
          </p:cNvSpPr>
          <p:nvPr/>
        </p:nvSpPr>
        <p:spPr>
          <a:xfrm>
            <a:off x="2547244" y="5332187"/>
            <a:ext cx="1495872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APPENDIX</a:t>
            </a: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9" name="Picture 8" descr="logo_ic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18" y="6424988"/>
            <a:ext cx="323523" cy="31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7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2"/>
          <p:cNvSpPr txBox="1">
            <a:spLocks/>
          </p:cNvSpPr>
          <p:nvPr/>
        </p:nvSpPr>
        <p:spPr>
          <a:xfrm>
            <a:off x="2547244" y="2288543"/>
            <a:ext cx="5473165" cy="362304"/>
          </a:xfrm>
          <a:prstGeom prst="rect">
            <a:avLst/>
          </a:prstGeom>
          <a:solidFill>
            <a:srgbClr val="65BBD0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BACKGROUND &amp; OBJECTIVES OVERVIEW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4" name="Text Placeholder 22"/>
          <p:cNvSpPr txBox="1">
            <a:spLocks/>
          </p:cNvSpPr>
          <p:nvPr/>
        </p:nvSpPr>
        <p:spPr>
          <a:xfrm>
            <a:off x="2547244" y="2795817"/>
            <a:ext cx="4131259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METHOD, SAMPLE, WEIGHTING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7" name="Text Placeholder 22"/>
          <p:cNvSpPr txBox="1">
            <a:spLocks/>
          </p:cNvSpPr>
          <p:nvPr/>
        </p:nvSpPr>
        <p:spPr>
          <a:xfrm>
            <a:off x="2547244" y="3303091"/>
            <a:ext cx="4624215" cy="3623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AWARENESS, USAGE &amp; ATTITUDES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8" name="Text Placeholder 22"/>
          <p:cNvSpPr txBox="1">
            <a:spLocks/>
          </p:cNvSpPr>
          <p:nvPr/>
        </p:nvSpPr>
        <p:spPr>
          <a:xfrm>
            <a:off x="2547244" y="3810365"/>
            <a:ext cx="2347630" cy="3623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SITE ACTIVATION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9" name="Text Placeholder 22"/>
          <p:cNvSpPr txBox="1">
            <a:spLocks/>
          </p:cNvSpPr>
          <p:nvPr/>
        </p:nvSpPr>
        <p:spPr>
          <a:xfrm>
            <a:off x="2547244" y="4317639"/>
            <a:ext cx="3679212" cy="3623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AREAS FOR IMPROVEMENT</a:t>
            </a:r>
            <a:endParaRPr lang="en-GB" sz="2000" dirty="0"/>
          </a:p>
        </p:txBody>
      </p:sp>
      <p:sp>
        <p:nvSpPr>
          <p:cNvPr id="20" name="Text Placeholder 22"/>
          <p:cNvSpPr txBox="1">
            <a:spLocks/>
          </p:cNvSpPr>
          <p:nvPr/>
        </p:nvSpPr>
        <p:spPr>
          <a:xfrm>
            <a:off x="2547244" y="4824913"/>
            <a:ext cx="886909" cy="3623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prstClr val="white"/>
                </a:solidFill>
              </a:rPr>
              <a:t>Q &amp; A</a:t>
            </a:r>
          </a:p>
        </p:txBody>
      </p:sp>
      <p:sp>
        <p:nvSpPr>
          <p:cNvPr id="21" name="Text Placeholder 22"/>
          <p:cNvSpPr txBox="1">
            <a:spLocks/>
          </p:cNvSpPr>
          <p:nvPr/>
        </p:nvSpPr>
        <p:spPr>
          <a:xfrm>
            <a:off x="2547244" y="5332187"/>
            <a:ext cx="1495872" cy="3623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APPENDIX</a:t>
            </a: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9" name="Picture 8" descr="logo_ic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18" y="6424988"/>
            <a:ext cx="323523" cy="31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6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3499338" y="1240240"/>
            <a:ext cx="5580184" cy="641350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4000" b="1" kern="1200" dirty="0" smtClean="0">
                <a:solidFill>
                  <a:srgbClr val="F38A00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l-BE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3A9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Activation</a:t>
            </a:r>
            <a:r>
              <a:rPr kumimoji="0" lang="nl-B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3A9C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BE" sz="4000" b="1" i="0" u="none" strike="noStrike" kern="1200" cap="none" spc="0" normalizeH="0" baseline="0" noProof="0" dirty="0">
              <a:ln>
                <a:noFill/>
              </a:ln>
              <a:solidFill>
                <a:srgbClr val="F3A9C7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lijntj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338" y="2817481"/>
            <a:ext cx="5451229" cy="3192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86225" y="3533775"/>
            <a:ext cx="449685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Survey directs participants to the webpage of europeana…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“Please take a few minutes to take a look at the website, and then come back to this window and answer the following short questions. “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Those already aware of europeana also take part in this task.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382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F3A9C7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66653" y="6420069"/>
            <a:ext cx="0" cy="28195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22877" r="8524" b="12528"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545667" y="6451600"/>
            <a:ext cx="2133600" cy="365125"/>
          </a:xfrm>
          <a:prstGeom prst="rect">
            <a:avLst/>
          </a:prstGeom>
        </p:spPr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705316" y="6005028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23" name="Text Placeholder 22"/>
          <p:cNvSpPr txBox="1">
            <a:spLocks/>
          </p:cNvSpPr>
          <p:nvPr/>
        </p:nvSpPr>
        <p:spPr>
          <a:xfrm>
            <a:off x="2157740" y="6455398"/>
            <a:ext cx="1102802" cy="239193"/>
          </a:xfrm>
          <a:prstGeom prst="rect">
            <a:avLst/>
          </a:prstGeom>
          <a:solidFill>
            <a:srgbClr val="F3A9C7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white"/>
                </a:solidFill>
              </a:rPr>
              <a:t>ACTIVATION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251521" y="8620"/>
            <a:ext cx="7166230" cy="9453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rgbClr val="D9AFF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dirty="0" smtClean="0">
                <a:solidFill>
                  <a:srgbClr val="F3A9C7"/>
                </a:solidFill>
              </a:rPr>
              <a:t>Website Activation boosts Word of Mouth 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&gt; +15% more willingness to recommend </a:t>
            </a:r>
            <a:r>
              <a:rPr lang="en-US" sz="1400" dirty="0" err="1" smtClean="0">
                <a:solidFill>
                  <a:srgbClr val="00B050"/>
                </a:solidFill>
              </a:rPr>
              <a:t>europeana</a:t>
            </a:r>
            <a:r>
              <a:rPr lang="en-US" sz="1400" dirty="0" smtClean="0">
                <a:solidFill>
                  <a:srgbClr val="00B050"/>
                </a:solidFill>
              </a:rPr>
              <a:t> post-usage (vs pre) if Aware</a:t>
            </a:r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050" dirty="0" smtClean="0">
                <a:solidFill>
                  <a:prstClr val="black"/>
                </a:solidFill>
              </a:rPr>
              <a:t>The website’s credibility, usefulness, and interest do not increase post-activation &gt; suggesting its appeal lies </a:t>
            </a:r>
            <a:r>
              <a:rPr lang="en-US" sz="1050" u="sng" dirty="0" smtClean="0">
                <a:solidFill>
                  <a:prstClr val="black"/>
                </a:solidFill>
              </a:rPr>
              <a:t>somewhere else </a:t>
            </a:r>
            <a:endParaRPr lang="nl-BE" sz="1050" u="sng" dirty="0">
              <a:solidFill>
                <a:prstClr val="black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68000" y="925517"/>
            <a:ext cx="8280000" cy="14990"/>
          </a:xfrm>
          <a:prstGeom prst="line">
            <a:avLst/>
          </a:prstGeom>
          <a:ln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548545">
            <a:off x="7142989" y="1148132"/>
            <a:ext cx="1792360" cy="379265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775276">
            <a:off x="7317945" y="809349"/>
            <a:ext cx="1542825" cy="379265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548545">
            <a:off x="6074459" y="1100423"/>
            <a:ext cx="280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ACTIVATION</a:t>
            </a:r>
          </a:p>
        </p:txBody>
      </p:sp>
      <p:sp>
        <p:nvSpPr>
          <p:cNvPr id="39" name="TextBox 38"/>
          <p:cNvSpPr txBox="1"/>
          <p:nvPr/>
        </p:nvSpPr>
        <p:spPr>
          <a:xfrm rot="775276">
            <a:off x="6218048" y="689664"/>
            <a:ext cx="254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WEBSITE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601010"/>
              </p:ext>
            </p:extLst>
          </p:nvPr>
        </p:nvGraphicFramePr>
        <p:xfrm>
          <a:off x="7168505" y="1625162"/>
          <a:ext cx="1621798" cy="3698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899"/>
                <a:gridCol w="810899"/>
              </a:tblGrid>
              <a:tr h="570949"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Post-Activation</a:t>
                      </a:r>
                    </a:p>
                    <a:p>
                      <a:pPr algn="ctr" fontAlgn="t"/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Agreement</a:t>
                      </a:r>
                    </a:p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Diff</a:t>
                      </a:r>
                      <a:r>
                        <a:rPr lang="en-GB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to Pre-Activation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6846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6846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6846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6846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N/A</a:t>
                      </a:r>
                      <a:endParaRPr lang="nl-BE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6846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05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N/A</a:t>
                      </a:r>
                      <a:endParaRPr lang="nl-BE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6846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6846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027671"/>
              </p:ext>
            </p:extLst>
          </p:nvPr>
        </p:nvGraphicFramePr>
        <p:xfrm>
          <a:off x="519545" y="2185200"/>
          <a:ext cx="1683329" cy="3140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329"/>
              </a:tblGrid>
              <a:tr h="44862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Recommendation</a:t>
                      </a:r>
                      <a:endParaRPr lang="nl-BE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62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Authoritative</a:t>
                      </a:r>
                      <a:r>
                        <a:rPr lang="nl-BE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source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62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Site with millions of books etc.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62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Find most things I wanted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62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Easy </a:t>
                      </a:r>
                      <a:r>
                        <a:rPr lang="nl-BE" sz="105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to</a:t>
                      </a:r>
                      <a:r>
                        <a:rPr lang="nl-BE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05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navigate</a:t>
                      </a:r>
                      <a:endParaRPr lang="nl-BE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62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New way </a:t>
                      </a:r>
                      <a:r>
                        <a:rPr lang="nl-BE" sz="105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to</a:t>
                      </a:r>
                      <a:r>
                        <a:rPr lang="nl-BE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05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explore</a:t>
                      </a:r>
                      <a:endParaRPr lang="nl-BE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62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Can get the same somewhere else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0" y="5539909"/>
            <a:ext cx="58725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Q12. What </a:t>
            </a: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have you heard about </a:t>
            </a:r>
            <a:r>
              <a:rPr lang="en-US" sz="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europeana</a:t>
            </a: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r>
              <a:rPr lang="en-US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Q13. Now </a:t>
            </a: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that you have visited the </a:t>
            </a:r>
            <a:r>
              <a:rPr lang="en-US" sz="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europeana</a:t>
            </a:r>
            <a:r>
              <a:rPr lang="en-US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website, please take a look at the statements below. Please answer each statement, saying how much you agree or disagree. </a:t>
            </a:r>
          </a:p>
          <a:p>
            <a:r>
              <a:rPr lang="en-GB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Base</a:t>
            </a:r>
            <a:r>
              <a:rPr lang="en-GB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Norway all </a:t>
            </a:r>
            <a:r>
              <a:rPr lang="en-GB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aware of </a:t>
            </a:r>
            <a:r>
              <a:rPr lang="en-GB" sz="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europeana</a:t>
            </a:r>
            <a:r>
              <a:rPr lang="en-GB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n = 33 (W2)</a:t>
            </a:r>
            <a:endParaRPr lang="en-GB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23541" y="5438095"/>
            <a:ext cx="220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</a:rPr>
              <a:t>* NB – low base size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000" y="2185200"/>
            <a:ext cx="5498090" cy="335408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14" y="1565812"/>
            <a:ext cx="455355" cy="33069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06008" y="1303901"/>
            <a:ext cx="1047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prstClr val="black"/>
                </a:solidFill>
              </a:rPr>
              <a:t>W2</a:t>
            </a:r>
            <a:endParaRPr lang="nl-BE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F3A9C7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66653" y="6420069"/>
            <a:ext cx="0" cy="28195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22877" r="8524" b="12528"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545667" y="6451600"/>
            <a:ext cx="2133600" cy="365125"/>
          </a:xfrm>
          <a:prstGeom prst="rect">
            <a:avLst/>
          </a:prstGeom>
        </p:spPr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705316" y="6005028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23" name="Text Placeholder 22"/>
          <p:cNvSpPr txBox="1">
            <a:spLocks/>
          </p:cNvSpPr>
          <p:nvPr/>
        </p:nvSpPr>
        <p:spPr>
          <a:xfrm>
            <a:off x="2157740" y="6455398"/>
            <a:ext cx="1102802" cy="239193"/>
          </a:xfrm>
          <a:prstGeom prst="rect">
            <a:avLst/>
          </a:prstGeom>
          <a:solidFill>
            <a:srgbClr val="F3A9C7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white"/>
                </a:solidFill>
              </a:rPr>
              <a:t>ACTIVATION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251521" y="8620"/>
            <a:ext cx="7166230" cy="9453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rgbClr val="D9AFF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 smtClean="0">
                <a:solidFill>
                  <a:srgbClr val="F3A9C7"/>
                </a:solidFill>
              </a:rPr>
              <a:t>Website opinion is more positive among Aware than Non-Aware </a:t>
            </a:r>
          </a:p>
          <a:p>
            <a:r>
              <a:rPr lang="en-US" sz="1200" dirty="0" smtClean="0">
                <a:solidFill>
                  <a:schemeClr val="tx1"/>
                </a:solidFill>
              </a:rPr>
              <a:t>&gt; Still, Activation has a positive impact on about half of visitors who were unfamiliar with </a:t>
            </a:r>
            <a:r>
              <a:rPr lang="en-US" sz="1200" dirty="0" err="1" smtClean="0">
                <a:solidFill>
                  <a:schemeClr val="tx1"/>
                </a:solidFill>
              </a:rPr>
              <a:t>europeana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&gt; E.g.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rgbClr val="00B050"/>
                </a:solidFill>
              </a:rPr>
              <a:t>50% newcomers regard </a:t>
            </a:r>
            <a:r>
              <a:rPr lang="en-US" sz="1200" dirty="0" err="1" smtClean="0">
                <a:solidFill>
                  <a:srgbClr val="00B050"/>
                </a:solidFill>
              </a:rPr>
              <a:t>europeana</a:t>
            </a:r>
            <a:r>
              <a:rPr lang="en-US" sz="1200" dirty="0" smtClean="0">
                <a:solidFill>
                  <a:srgbClr val="00B050"/>
                </a:solidFill>
              </a:rPr>
              <a:t> as a new way to explore interesting things, 45% find it credible, and 45% find it a useful resource.</a:t>
            </a:r>
            <a:endParaRPr lang="nl-BE" sz="1200" dirty="0">
              <a:solidFill>
                <a:srgbClr val="00B05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68000" y="925517"/>
            <a:ext cx="8280000" cy="14990"/>
          </a:xfrm>
          <a:prstGeom prst="line">
            <a:avLst/>
          </a:prstGeom>
          <a:ln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548545">
            <a:off x="7142989" y="1148132"/>
            <a:ext cx="1792360" cy="379265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775276">
            <a:off x="7317945" y="809349"/>
            <a:ext cx="1542825" cy="379265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548545">
            <a:off x="6074459" y="1100423"/>
            <a:ext cx="280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ACTIVATION</a:t>
            </a:r>
          </a:p>
        </p:txBody>
      </p:sp>
      <p:sp>
        <p:nvSpPr>
          <p:cNvPr id="39" name="TextBox 38"/>
          <p:cNvSpPr txBox="1"/>
          <p:nvPr/>
        </p:nvSpPr>
        <p:spPr>
          <a:xfrm rot="775276">
            <a:off x="6218048" y="689664"/>
            <a:ext cx="254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WEBSITE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14" y="1565812"/>
            <a:ext cx="455355" cy="33069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06008" y="1303901"/>
            <a:ext cx="1047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prstClr val="black"/>
                </a:solidFill>
              </a:rPr>
              <a:t>W2</a:t>
            </a:r>
            <a:endParaRPr lang="nl-BE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991037"/>
              </p:ext>
            </p:extLst>
          </p:nvPr>
        </p:nvGraphicFramePr>
        <p:xfrm>
          <a:off x="7167600" y="1683422"/>
          <a:ext cx="1579496" cy="918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748"/>
                <a:gridCol w="789748"/>
              </a:tblGrid>
              <a:tr h="492226">
                <a:tc>
                  <a:txBody>
                    <a:bodyPr/>
                    <a:lstStyle/>
                    <a:p>
                      <a:pPr algn="ctr" fontAlgn="t"/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Post-Activation</a:t>
                      </a:r>
                    </a:p>
                    <a:p>
                      <a:pPr algn="ctr" fontAlgn="t"/>
                      <a:r>
                        <a:rPr lang="en-GB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Agreement</a:t>
                      </a:r>
                    </a:p>
                    <a:p>
                      <a:pPr algn="ctr" fontAlgn="t"/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Don't</a:t>
                      </a:r>
                      <a:r>
                        <a:rPr lang="nl-BE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nl-BE" sz="9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know</a:t>
                      </a:r>
                      <a:endParaRPr lang="nl-BE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027671"/>
              </p:ext>
            </p:extLst>
          </p:nvPr>
        </p:nvGraphicFramePr>
        <p:xfrm>
          <a:off x="519545" y="2185200"/>
          <a:ext cx="1683329" cy="3140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329"/>
              </a:tblGrid>
              <a:tr h="44862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Recommendation</a:t>
                      </a:r>
                      <a:endParaRPr lang="nl-BE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62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Authoritative</a:t>
                      </a:r>
                      <a:r>
                        <a:rPr lang="nl-BE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source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62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Site with millions of books etc.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62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Find most things I wanted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62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Easy </a:t>
                      </a:r>
                      <a:r>
                        <a:rPr lang="nl-BE" sz="105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to</a:t>
                      </a:r>
                      <a:r>
                        <a:rPr lang="nl-BE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05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navigate</a:t>
                      </a:r>
                      <a:endParaRPr lang="nl-BE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62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New way </a:t>
                      </a:r>
                      <a:r>
                        <a:rPr lang="nl-BE" sz="105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to</a:t>
                      </a:r>
                      <a:r>
                        <a:rPr lang="nl-BE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nl-BE" sz="1050" b="1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explore</a:t>
                      </a:r>
                      <a:endParaRPr lang="nl-BE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62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Can get the same somewhere else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0" y="5539909"/>
            <a:ext cx="58725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Q12. What </a:t>
            </a: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have you heard about </a:t>
            </a:r>
            <a:r>
              <a:rPr lang="en-US" sz="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europeana</a:t>
            </a: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r>
              <a:rPr lang="en-US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Q13. Now </a:t>
            </a: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that you have visited the </a:t>
            </a:r>
            <a:r>
              <a:rPr lang="en-US" sz="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europeana</a:t>
            </a:r>
            <a:r>
              <a:rPr lang="en-US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website, please take a look at the statements below. Please answer each statement, saying how much you agree or disagree. </a:t>
            </a:r>
          </a:p>
          <a:p>
            <a:r>
              <a:rPr lang="en-GB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Base</a:t>
            </a:r>
            <a:r>
              <a:rPr lang="en-GB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Norway. n = 33 (aware of </a:t>
            </a:r>
            <a:r>
              <a:rPr lang="en-GB" sz="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GB" sz="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uropeana</a:t>
            </a:r>
            <a:r>
              <a:rPr lang="en-GB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n = 469 (not aware of </a:t>
            </a:r>
            <a:r>
              <a:rPr lang="en-GB" sz="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europeana</a:t>
            </a:r>
            <a:r>
              <a:rPr lang="en-GB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09238" y="1715499"/>
            <a:ext cx="1150177" cy="215444"/>
          </a:xfrm>
          <a:prstGeom prst="rect">
            <a:avLst/>
          </a:prstGeom>
          <a:solidFill>
            <a:srgbClr val="82CB9A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Slightly Agree</a:t>
            </a:r>
            <a:endParaRPr lang="en-US" sz="8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7818" y="1715499"/>
            <a:ext cx="1401889" cy="215444"/>
          </a:xfrm>
          <a:prstGeom prst="rect">
            <a:avLst/>
          </a:prstGeom>
          <a:solidFill>
            <a:srgbClr val="1EA77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Totally Agree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75126" y="2171203"/>
            <a:ext cx="93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Aware</a:t>
            </a:r>
            <a:endParaRPr lang="en-GB" sz="1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2066653" y="2314662"/>
            <a:ext cx="93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Not aware</a:t>
            </a:r>
            <a:endParaRPr lang="en-GB" sz="1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2075126" y="2633457"/>
            <a:ext cx="93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Aware</a:t>
            </a:r>
            <a:endParaRPr lang="en-GB" sz="1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2066653" y="2776916"/>
            <a:ext cx="93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Not aware</a:t>
            </a:r>
            <a:endParaRPr lang="en-GB" sz="10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075126" y="3082457"/>
            <a:ext cx="93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Aware</a:t>
            </a:r>
            <a:endParaRPr lang="en-GB" sz="1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2066653" y="3225916"/>
            <a:ext cx="93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Not aware</a:t>
            </a:r>
            <a:endParaRPr lang="en-GB" sz="10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2075126" y="3525957"/>
            <a:ext cx="93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Aware</a:t>
            </a:r>
            <a:endParaRPr lang="en-GB" sz="10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2066653" y="3669416"/>
            <a:ext cx="93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Not aware</a:t>
            </a:r>
            <a:endParaRPr lang="en-GB" sz="10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2075126" y="3980810"/>
            <a:ext cx="93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Aware</a:t>
            </a:r>
            <a:endParaRPr lang="en-GB" sz="10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2066653" y="4124269"/>
            <a:ext cx="93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Not aware</a:t>
            </a:r>
            <a:endParaRPr lang="en-GB" sz="10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2075126" y="4432856"/>
            <a:ext cx="93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Aware</a:t>
            </a:r>
            <a:endParaRPr lang="en-GB" sz="10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2066653" y="4576315"/>
            <a:ext cx="93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Not aware</a:t>
            </a:r>
            <a:endParaRPr lang="en-GB" sz="10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2075126" y="4885113"/>
            <a:ext cx="93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Aware</a:t>
            </a:r>
            <a:endParaRPr lang="en-GB" sz="10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2066653" y="5028572"/>
            <a:ext cx="939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 smtClean="0"/>
              <a:t>Not aware</a:t>
            </a:r>
            <a:endParaRPr lang="en-GB" sz="10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0000" y="2185200"/>
            <a:ext cx="5498090" cy="3054290"/>
          </a:xfrm>
          <a:prstGeom prst="rect">
            <a:avLst/>
          </a:prstGeom>
        </p:spPr>
      </p:pic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047616"/>
              </p:ext>
            </p:extLst>
          </p:nvPr>
        </p:nvGraphicFramePr>
        <p:xfrm>
          <a:off x="7167600" y="2633559"/>
          <a:ext cx="1579496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748"/>
                <a:gridCol w="789748"/>
              </a:tblGrid>
              <a:tr h="18000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235235"/>
              </p:ext>
            </p:extLst>
          </p:nvPr>
        </p:nvGraphicFramePr>
        <p:xfrm>
          <a:off x="7167600" y="3091470"/>
          <a:ext cx="1579496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748"/>
                <a:gridCol w="789748"/>
              </a:tblGrid>
              <a:tr h="18000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761692"/>
              </p:ext>
            </p:extLst>
          </p:nvPr>
        </p:nvGraphicFramePr>
        <p:xfrm>
          <a:off x="7167600" y="3549382"/>
          <a:ext cx="1579496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748"/>
                <a:gridCol w="789748"/>
              </a:tblGrid>
              <a:tr h="18000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283071"/>
              </p:ext>
            </p:extLst>
          </p:nvPr>
        </p:nvGraphicFramePr>
        <p:xfrm>
          <a:off x="7167600" y="4007294"/>
          <a:ext cx="1579496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748"/>
                <a:gridCol w="789748"/>
              </a:tblGrid>
              <a:tr h="18000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79%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993161"/>
              </p:ext>
            </p:extLst>
          </p:nvPr>
        </p:nvGraphicFramePr>
        <p:xfrm>
          <a:off x="7167600" y="4923117"/>
          <a:ext cx="1579496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748"/>
                <a:gridCol w="789748"/>
              </a:tblGrid>
              <a:tr h="18000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73%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2178905"/>
              </p:ext>
            </p:extLst>
          </p:nvPr>
        </p:nvGraphicFramePr>
        <p:xfrm>
          <a:off x="7167600" y="4465206"/>
          <a:ext cx="1579496" cy="3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748"/>
                <a:gridCol w="789748"/>
              </a:tblGrid>
              <a:tr h="18000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76%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nl-BE" sz="9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71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F3A9C7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66653" y="6420069"/>
            <a:ext cx="0" cy="28195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22877" r="8524" b="12528"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545667" y="6451600"/>
            <a:ext cx="2133600" cy="365125"/>
          </a:xfrm>
          <a:prstGeom prst="rect">
            <a:avLst/>
          </a:prstGeom>
        </p:spPr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7705316" y="6005028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23" name="Text Placeholder 22"/>
          <p:cNvSpPr txBox="1">
            <a:spLocks/>
          </p:cNvSpPr>
          <p:nvPr/>
        </p:nvSpPr>
        <p:spPr>
          <a:xfrm>
            <a:off x="2157740" y="6455398"/>
            <a:ext cx="1102802" cy="239193"/>
          </a:xfrm>
          <a:prstGeom prst="rect">
            <a:avLst/>
          </a:prstGeom>
          <a:solidFill>
            <a:srgbClr val="F3A9C7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prstClr val="white"/>
                </a:solidFill>
              </a:rPr>
              <a:t>ACTIVATION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251521" y="8620"/>
            <a:ext cx="6153466" cy="94534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rgbClr val="D9AFF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800" dirty="0">
                <a:solidFill>
                  <a:srgbClr val="F3A9C7"/>
                </a:solidFill>
              </a:rPr>
              <a:t>Website Activation </a:t>
            </a:r>
            <a:r>
              <a:rPr lang="en-US" sz="1800" dirty="0" smtClean="0">
                <a:solidFill>
                  <a:srgbClr val="F3A9C7"/>
                </a:solidFill>
              </a:rPr>
              <a:t>triggers 60% willingness to (re)visit</a:t>
            </a:r>
            <a:endParaRPr lang="en-US" sz="1200" dirty="0">
              <a:solidFill>
                <a:srgbClr val="00B050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A</a:t>
            </a:r>
            <a:r>
              <a:rPr lang="en-US" sz="1200" dirty="0" smtClean="0">
                <a:solidFill>
                  <a:schemeClr val="tx1"/>
                </a:solidFill>
              </a:rPr>
              <a:t>ll of those who are </a:t>
            </a:r>
            <a:r>
              <a:rPr lang="en-US" sz="1200" dirty="0">
                <a:solidFill>
                  <a:srgbClr val="00B050"/>
                </a:solidFill>
              </a:rPr>
              <a:t>already aware of </a:t>
            </a:r>
            <a:r>
              <a:rPr lang="en-US" sz="1200" dirty="0" err="1">
                <a:solidFill>
                  <a:srgbClr val="00B050"/>
                </a:solidFill>
              </a:rPr>
              <a:t>europeana</a:t>
            </a:r>
            <a:r>
              <a:rPr lang="en-US" sz="1200" dirty="0">
                <a:solidFill>
                  <a:srgbClr val="00B050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and (almost) all who are </a:t>
            </a:r>
            <a:r>
              <a:rPr lang="en-US" sz="1200" dirty="0">
                <a:solidFill>
                  <a:srgbClr val="00B050"/>
                </a:solidFill>
              </a:rPr>
              <a:t>aware of its WW II related events</a:t>
            </a:r>
            <a:r>
              <a:rPr lang="en-US" sz="1200" dirty="0" smtClean="0">
                <a:solidFill>
                  <a:schemeClr val="tx1"/>
                </a:solidFill>
              </a:rPr>
              <a:t>, are likely to use again </a:t>
            </a:r>
            <a:r>
              <a:rPr lang="en-US" sz="1200" dirty="0" err="1" smtClean="0">
                <a:solidFill>
                  <a:schemeClr val="tx1"/>
                </a:solidFill>
              </a:rPr>
              <a:t>europeana</a:t>
            </a:r>
            <a:r>
              <a:rPr lang="en-US" sz="1200" dirty="0" smtClean="0">
                <a:solidFill>
                  <a:schemeClr val="tx1"/>
                </a:solidFill>
              </a:rPr>
              <a:t>. The majority of those who are </a:t>
            </a:r>
            <a:r>
              <a:rPr lang="en-US" sz="1200" dirty="0">
                <a:solidFill>
                  <a:srgbClr val="00B050"/>
                </a:solidFill>
              </a:rPr>
              <a:t>interested in arts/culture </a:t>
            </a:r>
            <a:r>
              <a:rPr lang="en-US" sz="1200" dirty="0" smtClean="0">
                <a:solidFill>
                  <a:schemeClr val="tx1"/>
                </a:solidFill>
              </a:rPr>
              <a:t>and </a:t>
            </a:r>
            <a:r>
              <a:rPr lang="en-US" sz="1200" dirty="0">
                <a:solidFill>
                  <a:srgbClr val="00B050"/>
                </a:solidFill>
              </a:rPr>
              <a:t>WWII </a:t>
            </a:r>
            <a:r>
              <a:rPr lang="en-US" sz="1200" dirty="0" smtClean="0">
                <a:solidFill>
                  <a:srgbClr val="00B050"/>
                </a:solidFill>
              </a:rPr>
              <a:t>‘follow suit’</a:t>
            </a:r>
            <a:r>
              <a:rPr lang="en-US" sz="1200" dirty="0" smtClean="0">
                <a:solidFill>
                  <a:schemeClr val="tx1"/>
                </a:solidFill>
              </a:rPr>
              <a:t>.</a:t>
            </a:r>
            <a:endParaRPr lang="nl-BE" sz="1200" dirty="0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68000" y="925517"/>
            <a:ext cx="8280000" cy="14990"/>
          </a:xfrm>
          <a:prstGeom prst="line">
            <a:avLst/>
          </a:prstGeom>
          <a:ln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 rot="548545">
            <a:off x="7580481" y="1183110"/>
            <a:ext cx="1352071" cy="379265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rot="775276">
            <a:off x="6315599" y="695843"/>
            <a:ext cx="2558026" cy="379265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548545">
            <a:off x="6074459" y="1100423"/>
            <a:ext cx="2807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6% </a:t>
            </a:r>
            <a:r>
              <a:rPr lang="nl-BE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P6M</a:t>
            </a:r>
          </a:p>
        </p:txBody>
      </p:sp>
      <p:sp>
        <p:nvSpPr>
          <p:cNvPr id="39" name="TextBox 38"/>
          <p:cNvSpPr txBox="1"/>
          <p:nvPr/>
        </p:nvSpPr>
        <p:spPr>
          <a:xfrm rot="775276">
            <a:off x="6218048" y="689664"/>
            <a:ext cx="2542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CURRENT USAGE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4" y="1267842"/>
            <a:ext cx="455355" cy="33069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-142552" y="1005931"/>
            <a:ext cx="1047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prstClr val="black"/>
                </a:solidFill>
              </a:rPr>
              <a:t>W2</a:t>
            </a:r>
            <a:endParaRPr lang="nl-BE" sz="1200" b="1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-9639" y="5550010"/>
            <a:ext cx="58725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>
                <a:latin typeface="Arial" pitchFamily="34" charset="0"/>
                <a:cs typeface="Arial" pitchFamily="34" charset="0"/>
              </a:rPr>
              <a:t>Q14. How </a:t>
            </a:r>
            <a:r>
              <a:rPr lang="en-GB" sz="800" dirty="0">
                <a:latin typeface="Arial" pitchFamily="34" charset="0"/>
                <a:cs typeface="Arial" pitchFamily="34" charset="0"/>
              </a:rPr>
              <a:t>likely are you to visit this site again in the future?</a:t>
            </a:r>
          </a:p>
          <a:p>
            <a:r>
              <a:rPr lang="en-GB" sz="800" dirty="0">
                <a:latin typeface="Arial" pitchFamily="34" charset="0"/>
                <a:cs typeface="Arial" pitchFamily="34" charset="0"/>
              </a:rPr>
              <a:t>Base</a:t>
            </a:r>
            <a:r>
              <a:rPr lang="en-GB" sz="800" dirty="0" smtClean="0">
                <a:latin typeface="Arial" pitchFamily="34" charset="0"/>
                <a:cs typeface="Arial" pitchFamily="34" charset="0"/>
              </a:rPr>
              <a:t>: Norway, total n = 502; 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33 (aware of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europeana</a:t>
            </a:r>
            <a:r>
              <a:rPr lang="en-US" sz="800" dirty="0">
                <a:latin typeface="Arial" pitchFamily="34" charset="0"/>
                <a:cs typeface="Arial" pitchFamily="34" charset="0"/>
              </a:rPr>
              <a:t>) n = 469 (not aware of </a:t>
            </a:r>
            <a:r>
              <a:rPr lang="en-US" sz="800" dirty="0" err="1">
                <a:latin typeface="Arial" pitchFamily="34" charset="0"/>
                <a:cs typeface="Arial" pitchFamily="34" charset="0"/>
              </a:rPr>
              <a:t>europeana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GB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154 (very interested in arts/culture), 348 (quite </a:t>
            </a:r>
            <a:r>
              <a:rPr lang="en-GB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interested in arts/culture</a:t>
            </a:r>
            <a:r>
              <a:rPr lang="en-GB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), 334 (interested on WWII Overall Theme), 115 (not interested </a:t>
            </a:r>
            <a:r>
              <a:rPr lang="en-GB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 WWII Overall Theme</a:t>
            </a:r>
            <a:r>
              <a:rPr lang="en-GB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), 75 (aware of WWII Overall </a:t>
            </a:r>
            <a:r>
              <a:rPr lang="en-GB" sz="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GB" sz="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uropeana</a:t>
            </a:r>
            <a:r>
              <a:rPr lang="en-GB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events), 375 (not aware of </a:t>
            </a:r>
            <a:r>
              <a:rPr lang="en-GB" sz="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GB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WWII Overall </a:t>
            </a:r>
            <a:r>
              <a:rPr lang="en-GB" sz="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europeana</a:t>
            </a:r>
            <a:r>
              <a:rPr lang="en-GB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events)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67579" y="4925424"/>
            <a:ext cx="540000" cy="180000"/>
          </a:xfrm>
          <a:prstGeom prst="rect">
            <a:avLst/>
          </a:prstGeom>
          <a:solidFill>
            <a:srgbClr val="F19300"/>
          </a:solidFill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US" sz="7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AWARE</a:t>
            </a:r>
            <a:endParaRPr lang="en-US" sz="7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190776" y="4925424"/>
            <a:ext cx="756000" cy="180000"/>
          </a:xfrm>
          <a:prstGeom prst="rect">
            <a:avLst/>
          </a:prstGeom>
          <a:solidFill>
            <a:srgbClr val="68C1D0"/>
          </a:solidFill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US" sz="7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NOT AWARE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620467" y="5296846"/>
            <a:ext cx="1296000" cy="108000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8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europeana</a:t>
            </a:r>
            <a:endParaRPr lang="en-US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17419" y="4917730"/>
            <a:ext cx="1008000" cy="180000"/>
          </a:xfrm>
          <a:prstGeom prst="rect">
            <a:avLst/>
          </a:prstGeom>
          <a:solidFill>
            <a:srgbClr val="F1930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7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VERY INTERESTED</a:t>
            </a:r>
            <a:endParaRPr lang="en-US" sz="7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293806" y="4917730"/>
            <a:ext cx="1044000" cy="180000"/>
          </a:xfrm>
          <a:prstGeom prst="rect">
            <a:avLst/>
          </a:prstGeom>
          <a:solidFill>
            <a:srgbClr val="68C1D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7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QUITE INTERESTED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3646584" y="5296846"/>
            <a:ext cx="1296000" cy="108000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Arts/culture</a:t>
            </a:r>
            <a:endParaRPr lang="en-US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97503" y="4925424"/>
            <a:ext cx="756000" cy="180000"/>
          </a:xfrm>
          <a:prstGeom prst="rect">
            <a:avLst/>
          </a:prstGeom>
          <a:solidFill>
            <a:srgbClr val="F19300"/>
          </a:solidFill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US" sz="7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INTERESTED</a:t>
            </a:r>
            <a:endParaRPr lang="en-US" sz="7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04986" y="4925424"/>
            <a:ext cx="972000" cy="180000"/>
          </a:xfrm>
          <a:prstGeom prst="rect">
            <a:avLst/>
          </a:prstGeom>
          <a:solidFill>
            <a:srgbClr val="68C1D0"/>
          </a:solidFill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US" sz="7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NOT INTERESTED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877402" y="5296846"/>
            <a:ext cx="1296000" cy="108000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 II Overall Theme</a:t>
            </a:r>
            <a:endParaRPr lang="en-US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628362" y="4925424"/>
            <a:ext cx="540000" cy="180000"/>
          </a:xfrm>
          <a:prstGeom prst="rect">
            <a:avLst/>
          </a:prstGeom>
          <a:solidFill>
            <a:srgbClr val="F19300"/>
          </a:solidFill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US" sz="7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AWARE</a:t>
            </a:r>
            <a:endParaRPr lang="en-US" sz="7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225924" y="4925424"/>
            <a:ext cx="756000" cy="180000"/>
          </a:xfrm>
          <a:prstGeom prst="rect">
            <a:avLst/>
          </a:prstGeom>
          <a:solidFill>
            <a:srgbClr val="68C1D0"/>
          </a:solidFill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US" sz="7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NOT AWARE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7715436" y="5296846"/>
            <a:ext cx="1296000" cy="108000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WW II Overall </a:t>
            </a:r>
            <a:r>
              <a:rPr lang="en-US" sz="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events</a:t>
            </a:r>
            <a:endParaRPr lang="en-US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213662" y="2248522"/>
            <a:ext cx="8784000" cy="846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-104581" y="1719964"/>
            <a:ext cx="8401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 smtClean="0"/>
              <a:t>Index</a:t>
            </a:r>
            <a:endParaRPr lang="en-GB" sz="105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1986287" y="1942368"/>
            <a:ext cx="3953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167</a:t>
            </a:r>
            <a:endParaRPr lang="en-GB" sz="105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3988838" y="1942368"/>
            <a:ext cx="3953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133</a:t>
            </a:r>
            <a:endParaRPr lang="en-GB" sz="105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6159630" y="1942368"/>
            <a:ext cx="3953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199</a:t>
            </a:r>
            <a:endParaRPr lang="en-GB" sz="105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8022302" y="1942368"/>
            <a:ext cx="3953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152</a:t>
            </a:r>
            <a:endParaRPr lang="en-GB" sz="1050" b="1" dirty="0"/>
          </a:p>
        </p:txBody>
      </p:sp>
      <p:sp>
        <p:nvSpPr>
          <p:cNvPr id="89" name="Rectangle 88"/>
          <p:cNvSpPr/>
          <p:nvPr/>
        </p:nvSpPr>
        <p:spPr>
          <a:xfrm rot="508384">
            <a:off x="7529275" y="1535538"/>
            <a:ext cx="13802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>
                <a:latin typeface="Arial" pitchFamily="34" charset="0"/>
                <a:cs typeface="Arial" pitchFamily="34" charset="0"/>
              </a:rPr>
              <a:t>P6M = Past 6 months</a:t>
            </a:r>
          </a:p>
          <a:p>
            <a:r>
              <a:rPr lang="en-GB" sz="800" dirty="0" smtClean="0">
                <a:latin typeface="Arial" pitchFamily="34" charset="0"/>
                <a:cs typeface="Arial" pitchFamily="34" charset="0"/>
              </a:rPr>
              <a:t>Base: Total sample W2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53450" y="5296846"/>
            <a:ext cx="1296000" cy="108000"/>
          </a:xfrm>
          <a:prstGeom prst="roundRect">
            <a:avLst/>
          </a:prstGeom>
          <a:solidFill>
            <a:schemeClr val="tx1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8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TOTAL</a:t>
            </a:r>
            <a:endParaRPr lang="en-US" sz="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8917" y="2397373"/>
            <a:ext cx="1372235" cy="26647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9451" y="2397373"/>
            <a:ext cx="1372235" cy="2664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7578" y="2397373"/>
            <a:ext cx="1372235" cy="26647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6208" y="2397373"/>
            <a:ext cx="1372235" cy="26647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416" y="2397373"/>
            <a:ext cx="1372235" cy="26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7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2"/>
          <p:cNvSpPr txBox="1">
            <a:spLocks/>
          </p:cNvSpPr>
          <p:nvPr/>
        </p:nvSpPr>
        <p:spPr>
          <a:xfrm>
            <a:off x="2547244" y="2288543"/>
            <a:ext cx="5473165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BACKGROUND &amp; OBJECTIVES OVERVIEW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4" name="Text Placeholder 22"/>
          <p:cNvSpPr txBox="1">
            <a:spLocks/>
          </p:cNvSpPr>
          <p:nvPr/>
        </p:nvSpPr>
        <p:spPr>
          <a:xfrm>
            <a:off x="2547244" y="2795817"/>
            <a:ext cx="4131259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METHOD, SAMPLE, WEIGHTING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7" name="Text Placeholder 22"/>
          <p:cNvSpPr txBox="1">
            <a:spLocks/>
          </p:cNvSpPr>
          <p:nvPr/>
        </p:nvSpPr>
        <p:spPr>
          <a:xfrm>
            <a:off x="2547244" y="3303091"/>
            <a:ext cx="4624215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AWARENESS, USAGE &amp; ATTITUDES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8" name="Text Placeholder 22"/>
          <p:cNvSpPr txBox="1">
            <a:spLocks/>
          </p:cNvSpPr>
          <p:nvPr/>
        </p:nvSpPr>
        <p:spPr>
          <a:xfrm>
            <a:off x="2547244" y="3810365"/>
            <a:ext cx="2347630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SITE ACTIVATION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9" name="Text Placeholder 22"/>
          <p:cNvSpPr txBox="1">
            <a:spLocks/>
          </p:cNvSpPr>
          <p:nvPr/>
        </p:nvSpPr>
        <p:spPr>
          <a:xfrm>
            <a:off x="2547244" y="4317639"/>
            <a:ext cx="3679212" cy="362304"/>
          </a:xfrm>
          <a:prstGeom prst="rect">
            <a:avLst/>
          </a:prstGeom>
          <a:solidFill>
            <a:srgbClr val="00838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AREAS FOR IMPROVEMENT</a:t>
            </a:r>
            <a:endParaRPr lang="en-GB" sz="2000" dirty="0"/>
          </a:p>
        </p:txBody>
      </p:sp>
      <p:sp>
        <p:nvSpPr>
          <p:cNvPr id="20" name="Text Placeholder 22"/>
          <p:cNvSpPr txBox="1">
            <a:spLocks/>
          </p:cNvSpPr>
          <p:nvPr/>
        </p:nvSpPr>
        <p:spPr>
          <a:xfrm>
            <a:off x="2547244" y="4824913"/>
            <a:ext cx="886909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prstClr val="white"/>
                </a:solidFill>
              </a:rPr>
              <a:t>Q &amp; A</a:t>
            </a:r>
          </a:p>
        </p:txBody>
      </p:sp>
      <p:sp>
        <p:nvSpPr>
          <p:cNvPr id="21" name="Text Placeholder 22"/>
          <p:cNvSpPr txBox="1">
            <a:spLocks/>
          </p:cNvSpPr>
          <p:nvPr/>
        </p:nvSpPr>
        <p:spPr>
          <a:xfrm>
            <a:off x="2547244" y="5332187"/>
            <a:ext cx="1495872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APPENDIX</a:t>
            </a: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9" name="Picture 8" descr="logo_ic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18" y="6424988"/>
            <a:ext cx="323523" cy="31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008389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2"/>
          <p:cNvSpPr txBox="1">
            <a:spLocks/>
          </p:cNvSpPr>
          <p:nvPr/>
        </p:nvSpPr>
        <p:spPr>
          <a:xfrm>
            <a:off x="2157742" y="6455400"/>
            <a:ext cx="2279791" cy="239193"/>
          </a:xfrm>
          <a:prstGeom prst="rect">
            <a:avLst/>
          </a:prstGeom>
          <a:solidFill>
            <a:srgbClr val="00838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AREAS FOR IMPROVEMENT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066653" y="6420069"/>
            <a:ext cx="0" cy="28195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13" name="Text Placeholder 13"/>
          <p:cNvSpPr txBox="1">
            <a:spLocks/>
          </p:cNvSpPr>
          <p:nvPr/>
        </p:nvSpPr>
        <p:spPr>
          <a:xfrm>
            <a:off x="468002" y="181036"/>
            <a:ext cx="7803055" cy="6615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b="1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b="1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b="1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b="1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b="1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8389"/>
                </a:solidFill>
              </a:rPr>
              <a:t>What they like about </a:t>
            </a:r>
            <a:r>
              <a:rPr lang="en-US" sz="2800" dirty="0" err="1" smtClean="0">
                <a:solidFill>
                  <a:srgbClr val="008389"/>
                </a:solidFill>
              </a:rPr>
              <a:t>europeana</a:t>
            </a:r>
            <a:r>
              <a:rPr lang="en-US" sz="2800" dirty="0" smtClean="0">
                <a:solidFill>
                  <a:srgbClr val="008389"/>
                </a:solidFill>
              </a:rPr>
              <a:t>…</a:t>
            </a:r>
            <a:endParaRPr lang="nl-BE" sz="2800" dirty="0">
              <a:solidFill>
                <a:srgbClr val="008389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7705314" y="6005026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68000" y="925517"/>
            <a:ext cx="8280000" cy="14990"/>
          </a:xfrm>
          <a:prstGeom prst="line">
            <a:avLst/>
          </a:prstGeom>
          <a:ln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200155" y="1450810"/>
            <a:ext cx="7715245" cy="83124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008389"/>
                </a:solidFill>
                <a:latin typeface="Arial" pitchFamily="34" charset="0"/>
                <a:cs typeface="Arial" pitchFamily="34" charset="0"/>
              </a:rPr>
              <a:t>Interesting </a:t>
            </a:r>
            <a:r>
              <a:rPr lang="en-US" sz="2000" b="1" dirty="0">
                <a:solidFill>
                  <a:srgbClr val="008389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000" b="1" dirty="0" smtClean="0">
                <a:solidFill>
                  <a:srgbClr val="008389"/>
                </a:solidFill>
                <a:latin typeface="Arial" pitchFamily="34" charset="0"/>
                <a:cs typeface="Arial" pitchFamily="34" charset="0"/>
              </a:rPr>
              <a:t>useful</a:t>
            </a:r>
            <a:endParaRPr lang="en-US" sz="2000" b="1" dirty="0">
              <a:solidFill>
                <a:srgbClr val="00838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“Exciting page I've never heard of before. It has many articles on topics I find interesting.”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35627" y="1510631"/>
            <a:ext cx="714098" cy="601663"/>
          </a:xfrm>
          <a:prstGeom prst="rect">
            <a:avLst/>
          </a:prstGeom>
          <a:solidFill>
            <a:srgbClr val="008389"/>
          </a:solidFill>
          <a:ln>
            <a:solidFill>
              <a:srgbClr val="0083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00155" y="2337354"/>
            <a:ext cx="7715245" cy="83124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8389"/>
                </a:solidFill>
                <a:latin typeface="Arial" pitchFamily="34" charset="0"/>
                <a:cs typeface="Arial" pitchFamily="34" charset="0"/>
              </a:rPr>
              <a:t>I want to learn </a:t>
            </a:r>
            <a:r>
              <a:rPr lang="en-US" sz="2000" b="1" dirty="0" smtClean="0">
                <a:solidFill>
                  <a:srgbClr val="008389"/>
                </a:solidFill>
                <a:latin typeface="Arial" pitchFamily="34" charset="0"/>
                <a:cs typeface="Arial" pitchFamily="34" charset="0"/>
              </a:rPr>
              <a:t>more!</a:t>
            </a:r>
            <a:r>
              <a:rPr lang="en-US" sz="2000" b="1" dirty="0">
                <a:solidFill>
                  <a:srgbClr val="00838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solidFill>
                  <a:srgbClr val="008389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want to see more of the 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 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find out what it can offer 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me.”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5627" y="2422812"/>
            <a:ext cx="714098" cy="601663"/>
          </a:xfrm>
          <a:prstGeom prst="rect">
            <a:avLst/>
          </a:prstGeom>
          <a:solidFill>
            <a:srgbClr val="008389"/>
          </a:solidFill>
          <a:ln>
            <a:solidFill>
              <a:srgbClr val="0083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#2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00155" y="3223898"/>
            <a:ext cx="7715245" cy="83124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8389"/>
                </a:solidFill>
                <a:latin typeface="Arial" pitchFamily="34" charset="0"/>
                <a:cs typeface="Arial" pitchFamily="34" charset="0"/>
              </a:rPr>
              <a:t>It has substance</a:t>
            </a:r>
          </a:p>
          <a:p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“It has a 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number of articles I want to read and know more about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5627" y="3334993"/>
            <a:ext cx="714098" cy="601663"/>
          </a:xfrm>
          <a:prstGeom prst="rect">
            <a:avLst/>
          </a:prstGeom>
          <a:solidFill>
            <a:srgbClr val="008389"/>
          </a:solidFill>
          <a:ln>
            <a:solidFill>
              <a:srgbClr val="0083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#3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00155" y="4110442"/>
            <a:ext cx="7715245" cy="83124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008389"/>
                </a:solidFill>
                <a:latin typeface="Arial" pitchFamily="34" charset="0"/>
                <a:cs typeface="Arial" pitchFamily="34" charset="0"/>
              </a:rPr>
              <a:t>Exciting</a:t>
            </a:r>
          </a:p>
          <a:p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“Awesome 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website!”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5627" y="4247174"/>
            <a:ext cx="714098" cy="601663"/>
          </a:xfrm>
          <a:prstGeom prst="rect">
            <a:avLst/>
          </a:prstGeom>
          <a:solidFill>
            <a:srgbClr val="008389"/>
          </a:solidFill>
          <a:ln>
            <a:solidFill>
              <a:srgbClr val="0083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#4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00155" y="4996986"/>
            <a:ext cx="7715245" cy="93837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8389"/>
                </a:solidFill>
                <a:latin typeface="Arial" pitchFamily="34" charset="0"/>
                <a:cs typeface="Arial" pitchFamily="34" charset="0"/>
              </a:rPr>
              <a:t>Diverse and </a:t>
            </a:r>
            <a:r>
              <a:rPr lang="en-US" sz="2000" b="1" dirty="0" smtClean="0">
                <a:solidFill>
                  <a:srgbClr val="008389"/>
                </a:solidFill>
                <a:latin typeface="Arial" pitchFamily="34" charset="0"/>
                <a:cs typeface="Arial" pitchFamily="34" charset="0"/>
              </a:rPr>
              <a:t>thorough</a:t>
            </a:r>
          </a:p>
          <a:p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webpage 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find lots of 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information.”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35627" y="5159357"/>
            <a:ext cx="714098" cy="601663"/>
          </a:xfrm>
          <a:prstGeom prst="rect">
            <a:avLst/>
          </a:prstGeom>
          <a:solidFill>
            <a:srgbClr val="008389"/>
          </a:solidFill>
          <a:ln>
            <a:solidFill>
              <a:srgbClr val="0083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#5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7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008389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2"/>
          <p:cNvSpPr txBox="1">
            <a:spLocks/>
          </p:cNvSpPr>
          <p:nvPr/>
        </p:nvSpPr>
        <p:spPr>
          <a:xfrm>
            <a:off x="2157742" y="6455400"/>
            <a:ext cx="2279791" cy="239193"/>
          </a:xfrm>
          <a:prstGeom prst="rect">
            <a:avLst/>
          </a:prstGeom>
          <a:solidFill>
            <a:srgbClr val="00838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AREAS FOR IMPROVEMENT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066653" y="6420069"/>
            <a:ext cx="0" cy="28195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7705314" y="6005026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68000" y="925517"/>
            <a:ext cx="8280000" cy="14990"/>
          </a:xfrm>
          <a:prstGeom prst="line">
            <a:avLst/>
          </a:prstGeom>
          <a:ln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200155" y="1450810"/>
            <a:ext cx="7715245" cy="83124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008389"/>
                </a:solidFill>
                <a:latin typeface="Arial" pitchFamily="34" charset="0"/>
                <a:cs typeface="Arial" pitchFamily="34" charset="0"/>
              </a:rPr>
              <a:t>It’s not for me</a:t>
            </a:r>
          </a:p>
          <a:p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“My 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interests are 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mainly about music and music 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events.”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5627" y="1510631"/>
            <a:ext cx="714098" cy="601663"/>
          </a:xfrm>
          <a:prstGeom prst="rect">
            <a:avLst/>
          </a:prstGeom>
          <a:solidFill>
            <a:srgbClr val="008389"/>
          </a:solidFill>
          <a:ln>
            <a:solidFill>
              <a:srgbClr val="0083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#1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00155" y="2337354"/>
            <a:ext cx="7715245" cy="83124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008389"/>
                </a:solidFill>
                <a:latin typeface="Arial" pitchFamily="34" charset="0"/>
                <a:cs typeface="Arial" pitchFamily="34" charset="0"/>
              </a:rPr>
              <a:t>Lack of focus</a:t>
            </a:r>
            <a:endParaRPr lang="en-US" sz="2000" b="1" dirty="0">
              <a:solidFill>
                <a:srgbClr val="00838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did 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it. I was hard 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find out what existed on the 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page.”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35627" y="2422812"/>
            <a:ext cx="714098" cy="601663"/>
          </a:xfrm>
          <a:prstGeom prst="rect">
            <a:avLst/>
          </a:prstGeom>
          <a:solidFill>
            <a:srgbClr val="008389"/>
          </a:solidFill>
          <a:ln>
            <a:solidFill>
              <a:srgbClr val="0083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#2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200155" y="3223898"/>
            <a:ext cx="7715245" cy="83124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008389"/>
                </a:solidFill>
                <a:latin typeface="Arial" pitchFamily="34" charset="0"/>
                <a:cs typeface="Arial" pitchFamily="34" charset="0"/>
              </a:rPr>
              <a:t>Hard to find your way</a:t>
            </a:r>
            <a:endParaRPr lang="en-US" sz="2000" b="1" dirty="0">
              <a:solidFill>
                <a:srgbClr val="00838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“At the homepage it 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not clear what is the 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 of the website, 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how to use it. 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looks messy.”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35627" y="3334993"/>
            <a:ext cx="714098" cy="601663"/>
          </a:xfrm>
          <a:prstGeom prst="rect">
            <a:avLst/>
          </a:prstGeom>
          <a:solidFill>
            <a:srgbClr val="008389"/>
          </a:solidFill>
          <a:ln>
            <a:solidFill>
              <a:srgbClr val="0083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#3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00155" y="4110442"/>
            <a:ext cx="7715245" cy="83124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8389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000" b="1" dirty="0" smtClean="0">
                <a:solidFill>
                  <a:srgbClr val="008389"/>
                </a:solidFill>
                <a:latin typeface="Arial" pitchFamily="34" charset="0"/>
                <a:cs typeface="Arial" pitchFamily="34" charset="0"/>
              </a:rPr>
              <a:t>anguage is a barrier</a:t>
            </a:r>
            <a:endParaRPr lang="en-US" sz="2000" b="1" dirty="0">
              <a:solidFill>
                <a:srgbClr val="00838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“When 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selecting Norwegian, I didn’t find nothing else than the headlines in that language. Other than that, it was 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bit 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messy.”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35627" y="4247174"/>
            <a:ext cx="714098" cy="601663"/>
          </a:xfrm>
          <a:prstGeom prst="rect">
            <a:avLst/>
          </a:prstGeom>
          <a:solidFill>
            <a:srgbClr val="008389"/>
          </a:solidFill>
          <a:ln>
            <a:solidFill>
              <a:srgbClr val="0083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#4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00155" y="4996986"/>
            <a:ext cx="7715245" cy="93837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008389"/>
                </a:solidFill>
                <a:latin typeface="Arial" pitchFamily="34" charset="0"/>
                <a:cs typeface="Arial" pitchFamily="34" charset="0"/>
              </a:rPr>
              <a:t>There are other ways…</a:t>
            </a:r>
          </a:p>
          <a:p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prefer to go to museums.”</a:t>
            </a:r>
            <a:endParaRPr lang="en-US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35627" y="5159357"/>
            <a:ext cx="714098" cy="601663"/>
          </a:xfrm>
          <a:prstGeom prst="rect">
            <a:avLst/>
          </a:prstGeom>
          <a:solidFill>
            <a:srgbClr val="008389"/>
          </a:solidFill>
          <a:ln>
            <a:solidFill>
              <a:srgbClr val="00838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#5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27" name="Text Placeholder 13"/>
          <p:cNvSpPr txBox="1">
            <a:spLocks/>
          </p:cNvSpPr>
          <p:nvPr/>
        </p:nvSpPr>
        <p:spPr>
          <a:xfrm>
            <a:off x="468002" y="181036"/>
            <a:ext cx="7803055" cy="6615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b="1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b="1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b="1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b="1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b="1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8389"/>
                </a:solidFill>
              </a:rPr>
              <a:t>What they don’t like about </a:t>
            </a:r>
            <a:r>
              <a:rPr lang="en-US" sz="2800" dirty="0" err="1" smtClean="0">
                <a:solidFill>
                  <a:srgbClr val="008389"/>
                </a:solidFill>
              </a:rPr>
              <a:t>europeana</a:t>
            </a:r>
            <a:r>
              <a:rPr lang="en-US" sz="2800" dirty="0" smtClean="0">
                <a:solidFill>
                  <a:srgbClr val="008389"/>
                </a:solidFill>
              </a:rPr>
              <a:t>…</a:t>
            </a:r>
            <a:endParaRPr lang="nl-BE" sz="2800" dirty="0">
              <a:solidFill>
                <a:srgbClr val="0083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33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SEhUUExQVFRQWGBoYGBcYGBcXFRgXHBoWGBccGhsaHCggGholHBQXITEiJSksLi4uHB8zODMsNygtLisBCgoKDA0NDwwMDisZFBksLCwsKys3LCwsKywsKywrNysrKywrKyssKyw3LCsrKysrLCsrKysrLCwrKysrKzcrK//AABEIAKAAoAMBIgACEQEDEQH/xAAbAAABBQEBAAAAAAAAAAAAAAAAAgMEBQYHAf/EADoQAAIBAgQDBQYFAwQDAQAAAAECEQADBBIhMUFRYQUTcYGRBiKhscHRBzJCUvBicuEUIzPxNJLiJP/EABUBAQEAAAAAAAAAAAAAAAAAAAAB/8QAFREBAQAAAAAAAAAAAAAAAAAAAAH/2gAMAwEAAhEDEQA/AO40UUUBRRRQFFFFAUUUUBRRRQFFFFAUUUUBRRRQFFFFAUUUUBRRRQFFeM0CTWa7U7QuveFlPcVkktIkCYLRMgjYaak/06haYntAzFvKQDq2403GnGm+yu1GvXbiwMiAajnJ06/4qjxuFyFZYpaBCqqH3jO5JPHjzNans/ArZQIm25J3J5mgk0UUUBTd28q/mMUPfUbkeHGqfHZnuhg3uZIKka5pJkGdoPwoLaziVYwpk8qerN2sWq3GCuudVlxIlUOxIOw03r27iWcTnJB5HQjy3oLy/jET8zAdOPpVdd9oEGysfQVUMkeHKmGHMQPjQWfbPbrqqNaHuEHMxAJB5dD86T2T7Q/pveT/AHH1qg7SLLbdkUM6qxVeZAJArIWu2LwAdH70XFL28w/Ou7Rl2u2+KbMNo1qjuFu4GEqQRzBkUuua+y/bDqLd0gANGYA5lZf3LzHEca6RbcMAQZB1B6VAqiiigKKKi425+nnv4UDeKvkyBt/JqCcHb70XIBuBSmaNQpIJGngK9xd9bVtrhGiidOPIAnTWnMJd7y2rwVzqGyn8wkTB660EDDW+/wAVr/x2dehbh9/KtNVDhGGFUA+8HuaniC0AelX1AUVzb2k9v7ouG3hQihSQXcFiSNwBwqwwX4k4cWUN3Mb0e+ltCRI03MATvvQa7FJrPDjyHjUBLgeYzgEGGjKGHNT8ay1v2qbH3ltWsOimCQ105oA1JKqI8tau8J2fie9D38SHVdraJlUnbWSdBNBWWOylt2nu40LduWw4N1yGzWlJZTl2UkbqBvVXhMLcw2DwasCiWe7a+QSsAyAum4BcFuEL1rb37YMAidZA6jUem9NXFY/tHqaCLcSoD2ZmWO5kDQRy9Ks2FRMQI1/h/wA1RGuCszc9m4uMUYCy7i41uDKXQZD2mB92eNal1J29Tp8N6YuKPHqfoNhRFetgKAqiANgKn9n9t3MOANCgM5dz4A7AcajEEbeWtRcU65ssgEyQswSBvA5a0HS8NfW4odTKsJFOVjvYrtEqzWGOh95Oh/UPr61saiis921hGxFt0Fzu85gtlD+5xEEga1d4poU9dKr42Hj46f8AdBQYXsVzeK3S9y2oT32yqrKgYqoVf6m1EAQo3mpXtJ26MMBzOpO8DwG9XarFc5/ENz3sHbT5aUCcb7ch3Utad0QzAKpmI2mZgTU7EfiZcI9zDhT/AFPm+S/SsGSDSgaCRj8W164114zOZMCBUepfZ3Zt2+xWyjORvGw8TsK0eF/D7EN+d7dvzLn0H3oIPsHfy423/UGX1Bj5V1UisjgPYJbTLcN92dCGUKoQFhqBqSYkVrAAwBkkESNeevCgRc01kDx2/mlIOonavMTcW0pfIxj9il38gNazmI9qXfCf6rC2e8tyc+Zv9xFBh27tQSxAk5cwNBeXLfj61HKxsIPPj671T3Ma12ziry4jNaVJstbASD3ecmdZIJUeulWdy1ktZZMhQCZJPDMZOs71QzdEHx+fP0n4UzcFSBh1X8qgeAE+tRy4MwZoiFi7gRSzaKNSeQ4nwFZD21s92yYuCe6UiR+gyGUnmje8p8Qa2lwVkO1eycWqGzhrls2HBUC4PftKdCFP6ljbiKKuVvlGW4h1BDD511HCXxcRXGzAH1rlj2cqhRsoAk8gAK2vsNis1goTJtsRtGh1H19KUXOOOw/n81qtw2KRrjoHBdDBUkZhoG23jXerDG7jwrC4zBF8UGW9Z71HU2u+tg3Cc16baXEKsFy2joQ2hqDaC0OZ9TTS4K2zMWtoxBEFlDHYc6cS4do1AGaDoDyE705ZG5Okn/FA9bWNgB4ACuW/iL2nnxPdG2ENsCGIhnB68RpXUxVdie1bfeG0qG/dQAsiBSbc7ZmYhUJjQTJigx/4Z2sQrscpGGYEsWES4gLl56TPCuhGqfAe09q5fOGdbljERIt3QAWHNGUlW2OxqxxwkKp2ZgD1EEx5xQei+pMBlJ6EUxgj7mmoBYA8IkxFPvZUiCqkcoEUGgQayHbNhuz7zY2ypNi4f/12l36X0H7hJzDiK15ptxOlBz44O7aUthxnwmNfVFEdwXuALcQfsZfzDga2t7c0sQgCIuigAKugUbAcgIpi4rnio8i3x0oINywdg5C8oExyDf4pq4gWI0A08tvt6VKV8wB51EvPmBC+9wngPPaqGbum+lRbizvIHLY+J5eFSn113J1HIeA4nqajXKIhTpB6j7Vdfh/fi7dTmgPmD/8ARrO9pYgJtAd5CkgkT1jYSQJ6irX2CuziVP7rZPwBoN1jRqD0/nzrHN2ZcbGhls2mt5g4xOaLltZzNbCRrmcaNOxNbPHrMeY9f+qiJsJ3iopSNBM8dR10A+lPW3mkg15ZOreP0FBJQ1ivwluzh74f/wAgYm538/mzmNT5aDwrZA1hxhsccYbtvCWrP+4FuXhfI7+yraFrYEE5ZiZInegX+JWFL3uzTb/5/wDUgLG/diGuH+0ZVnx61tcTbzCJgzIPIjY1mu2/Z/E3cSb1jFrh1KKk9yLl0RMhWZgEU6GBxq77JwZsWLdoubhtqFzkQWjiRO9As22b85AA4ITqeZOhA6UhhkI1JUkAgmYJ2IPKdIp+5dA3IHiai4u4CjRJ8jG44xQSCabND3P6W9I+dNlmOwjqT9BM0DYMe6RxJB4Hj5H7Uze2PDqN6duQssSSRxjbwUf5NUmC7ft371y1aVybUd4WBTLM5QAwlj7pqiU1kRESBwO3oNKZums5252hcTH4a010mzckMoGUBzJtgsDJmJjp1rRXDQRW4j08/wDM/CmLqwd5J9B96futFQ3YzqAAOsn0j60RR9rsO8QBxmOht7lhmDDWfcErueFXf4cibyHlbPyiq3GKDB4gg9THCr78OsPF1uSW48yR9AaDc4we6emtUrdooLvdHMG097KcktqFzbZulaAisd27ZdHZluKqFGW4txC9o5BmXYhlOUvqJ2GlRV7LdD8D9aRbZszQBw4k8PDrVX7M9qPftkuqjKcoZXzh446qpBiNxxq1tH3mHgfhH0oHRn5r/wCp+9KDkbweoEfCvAaTcGoO8cJjz8fvQO3XIBIEnlTSrmEliwPLRfQfevM7HQBR4mSPIfevbaZfMyeGtAtQF2AHhpTGPP8Att4T6a06TSWEiDsdKD1zqaQaYUuBlgEjQMTpHAkbz0+NIOHX9QDE7kgfDkOlAu4aw2Lvrhe1mdtExGHJY9bfzOnxrZhtBx3HXQkVmPaPsR8Tfw1xWRBh2ZszLnzTlIAUEaDLuTVFR7a4d1wQvsIvJeTEMN8pkDLPRcq+VaVMUtwZkYMp1BBka68PGvcThluqA47wDXUe4TzI2PxpJYbDSNI5UDOIbQ1EvtT916gPoPDbpvp5RREXFax/IFbf8P8ADRae5+9oH9q6D4lq51dxea8LSqWY7xw5T1OnrXZOy8ILNpLY/SoB8ePxpVSqrO2cJnAPUdRpz6ESD41Z14yyINQZfAYRrV64c73EuwxzEHu3WFCiANCsbyZXrViyg9COI3pF2zkYjnqKRef3Z4CCfAb0DndzqCc3AzPlyinbVyQDzE0ktP8APtQKDIvimTFtdI7q4SovG4JVMMsizbUhspuXXLEGdI121qsTi3tKwlrd69jVN4tcIt22C51RFQlmUrkBKgZpM9LTGdlBMQxW2zZ7gBe9N60e+R9kJgBGtoumsPE1G7e7LvM90JbIuNaw9y2bYBQXrTEFe8YSqiEjbwoNxauSoJ3IB2Kj0Oo8DXpNQOzrjQVa3cQDZrlxbjNO8kEnTrUl7kUHly5JgGOJPIcPMwfQ00wHX1NILQxMGGAGx3WY9Qx9K8Ynl8qo8dqjOw8+R5c+v0px/ED4/KmLlwDr1P0FA3dfnUJtJ1Gpnj8vCsdf9vbm/wDo3C5oJZmEAmB+jRo4TvWpxFyJ6UQm9c5f5qDiHgfzypeIYTr/ADypi3hXxDi0k5n0kcOZnhHOgl/hl2DmxFzEMcwSBP6WualoHSfgK6rULsbsxMNZSzbEKgjlJ4mptRRRRRQM4qwHEceBrN3sYEuG24KnSGMZTm2gzz0141qqg9r9mJiLbI4GqlZiYDCDQVKPBy7Dh9vGnQ3X5VSYnEPh2W1iB+aFS4CYZuU/u4g8djB3nW7+m89edUTjdjj0oNyonfVFxnaiWzBDkwW91WaANCTA0oLBbszO/LbTh40d5G2nhUC32gjbSCdswKk+E/SvbuIj1A9TFA/f94QT58QeBFR++MwwE8xsY6cKS13x+VRGxi7Ajlpr8aCRcu1FuXKRcu1Ge5RFV7VvnS3bn/kvWx5Bs5+Cmpl95nrSb7AwdJB0J4Ty6xXmHsPeYJbUsx+HjyFBHW2WICgknQAakmui+y/YIwyS2t1h7x4AftFe+z3s8uHGZveunduA6L96u6iiiiigKKKKAooooEXrQYQwkVQ47sJhJtmRy4/Y1oaKDC3CyGDOm4O9RO0GzpEBh+oFQ5j+0kfOugX8OriGUHxqpxPs3bYyjMh2/cPQ/egxtrtMkBO5cgL73u5UGwAUPGbSdtopvBYp2uOptutnKMpeJzahlAkkrEHXrWluezV0bOjeRB+vzqBiOwMRBAUSdjoQD4TVEJ1HGT4kkfGkXXEEHaPhTtj2dxob3ghXwgzz308Ksrfsldb8zqvqTRFDcxI5yYExrJjXaol++5bIiFifSeA5nyrcYT2Ptr+d2foAFHwk/GrzB4C3aHuIF68fWisF2V7E3bxD4ghBA90akaa5Z2J5+Gmlbrszsy1h0yWlCjidyTzJ41MoqAooooCiiig/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GB">
              <a:solidFill>
                <a:prstClr val="black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54153" y="649480"/>
            <a:ext cx="5281301" cy="54436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59729" y="1047467"/>
            <a:ext cx="2793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2800" b="1" dirty="0" smtClean="0">
                <a:solidFill>
                  <a:srgbClr val="008389"/>
                </a:solidFill>
                <a:latin typeface="Times New Roman" pitchFamily="18" charset="0"/>
                <a:cs typeface="Times New Roman" pitchFamily="18" charset="0"/>
              </a:rPr>
              <a:t>Navigation </a:t>
            </a:r>
            <a:r>
              <a:rPr lang="en-US" b="1" dirty="0" smtClean="0">
                <a:solidFill>
                  <a:srgbClr val="008389"/>
                </a:solidFill>
                <a:latin typeface="Times New Roman" pitchFamily="18" charset="0"/>
                <a:cs typeface="Times New Roman" pitchFamily="18" charset="0"/>
              </a:rPr>
              <a:t>(7%)</a:t>
            </a:r>
            <a:endParaRPr lang="en-US" sz="2800" b="1" dirty="0">
              <a:solidFill>
                <a:srgbClr val="0083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54709" y="1507981"/>
            <a:ext cx="3159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nl-NL" sz="1400" b="1" dirty="0" err="1">
                <a:solidFill>
                  <a:srgbClr val="008389"/>
                </a:solidFill>
                <a:latin typeface="Arial" pitchFamily="34" charset="0"/>
                <a:cs typeface="Arial" pitchFamily="34" charset="0"/>
              </a:rPr>
              <a:t>Intuitive</a:t>
            </a:r>
            <a:r>
              <a:rPr lang="nl-NL" sz="1400" b="1" dirty="0">
                <a:solidFill>
                  <a:srgbClr val="008389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nl-NL" sz="1400" b="1" dirty="0" err="1">
                <a:solidFill>
                  <a:srgbClr val="008389"/>
                </a:solidFill>
                <a:latin typeface="Arial" pitchFamily="34" charset="0"/>
                <a:cs typeface="Arial" pitchFamily="34" charset="0"/>
              </a:rPr>
              <a:t>simple</a:t>
            </a:r>
            <a:endParaRPr lang="nl-NL" sz="1400" b="1" dirty="0">
              <a:solidFill>
                <a:srgbClr val="00838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125429" y="1988074"/>
            <a:ext cx="254086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125429" y="973319"/>
            <a:ext cx="254086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154913" y="1176060"/>
            <a:ext cx="504056" cy="4416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b="1" dirty="0" smtClean="0">
                <a:solidFill>
                  <a:prstClr val="white"/>
                </a:solidFill>
              </a:rPr>
              <a:t>1</a:t>
            </a:r>
            <a:endParaRPr lang="nl-BE" sz="2400" b="1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082186" y="3001574"/>
            <a:ext cx="254086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111670" y="2189560"/>
            <a:ext cx="504056" cy="4416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nl-BE" sz="2400" b="1" dirty="0" smtClean="0">
                <a:solidFill>
                  <a:prstClr val="white"/>
                </a:solidFill>
              </a:rPr>
              <a:t>2</a:t>
            </a:r>
            <a:endParaRPr lang="nl-BE" sz="2400" b="1" dirty="0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78157" y="3015031"/>
            <a:ext cx="243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2800" b="1" dirty="0" smtClean="0">
                <a:solidFill>
                  <a:srgbClr val="008389"/>
                </a:solidFill>
                <a:latin typeface="Times New Roman" pitchFamily="18" charset="0"/>
                <a:cs typeface="Times New Roman" pitchFamily="18" charset="0"/>
              </a:rPr>
              <a:t>Design </a:t>
            </a:r>
            <a:r>
              <a:rPr lang="en-US" b="1" dirty="0" smtClean="0">
                <a:solidFill>
                  <a:srgbClr val="008389"/>
                </a:solidFill>
                <a:latin typeface="Times New Roman" pitchFamily="18" charset="0"/>
                <a:cs typeface="Times New Roman" pitchFamily="18" charset="0"/>
              </a:rPr>
              <a:t>(3%)</a:t>
            </a:r>
            <a:endParaRPr lang="en-US" sz="2800" b="1" dirty="0">
              <a:solidFill>
                <a:srgbClr val="0083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15983" y="3475545"/>
            <a:ext cx="3159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nl-NL" sz="1400" b="1" dirty="0" err="1">
                <a:solidFill>
                  <a:srgbClr val="008389"/>
                </a:solidFill>
                <a:latin typeface="Arial" pitchFamily="34" charset="0"/>
                <a:cs typeface="Arial" pitchFamily="34" charset="0"/>
              </a:rPr>
              <a:t>Visually</a:t>
            </a:r>
            <a:r>
              <a:rPr lang="nl-NL" sz="1400" b="1" dirty="0">
                <a:solidFill>
                  <a:srgbClr val="0083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1400" b="1" dirty="0" err="1">
                <a:solidFill>
                  <a:srgbClr val="008389"/>
                </a:solidFill>
                <a:latin typeface="Arial" pitchFamily="34" charset="0"/>
                <a:cs typeface="Arial" pitchFamily="34" charset="0"/>
              </a:rPr>
              <a:t>sell</a:t>
            </a:r>
            <a:r>
              <a:rPr lang="nl-NL" sz="1400" b="1" dirty="0">
                <a:solidFill>
                  <a:srgbClr val="00838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1400" b="1" dirty="0" err="1">
                <a:solidFill>
                  <a:srgbClr val="008389"/>
                </a:solidFill>
                <a:latin typeface="Arial" pitchFamily="34" charset="0"/>
                <a:cs typeface="Arial" pitchFamily="34" charset="0"/>
              </a:rPr>
              <a:t>yourself</a:t>
            </a:r>
            <a:endParaRPr lang="nl-NL" sz="1400" b="1" dirty="0">
              <a:solidFill>
                <a:srgbClr val="00838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5086703" y="3955638"/>
            <a:ext cx="254086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4116187" y="3143624"/>
            <a:ext cx="504056" cy="4416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nl-BE" sz="2400" b="1" dirty="0" smtClean="0">
                <a:solidFill>
                  <a:prstClr val="white"/>
                </a:solidFill>
              </a:rPr>
              <a:t>3</a:t>
            </a:r>
            <a:endParaRPr lang="nl-BE" sz="2400" b="1" dirty="0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58343" y="4017510"/>
            <a:ext cx="3045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2800" b="1" dirty="0" smtClean="0">
                <a:solidFill>
                  <a:srgbClr val="008389"/>
                </a:solidFill>
                <a:latin typeface="Times New Roman" pitchFamily="18" charset="0"/>
                <a:cs typeface="Times New Roman" pitchFamily="18" charset="0"/>
              </a:rPr>
              <a:t>More content </a:t>
            </a:r>
            <a:r>
              <a:rPr lang="en-US" b="1" dirty="0" smtClean="0">
                <a:solidFill>
                  <a:srgbClr val="008389"/>
                </a:solidFill>
                <a:latin typeface="Times New Roman" pitchFamily="18" charset="0"/>
                <a:cs typeface="Times New Roman" pitchFamily="18" charset="0"/>
              </a:rPr>
              <a:t>(2%)</a:t>
            </a:r>
            <a:endParaRPr lang="en-US" sz="2800" b="1" dirty="0">
              <a:solidFill>
                <a:srgbClr val="0083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05062" y="4478024"/>
            <a:ext cx="3159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1400" b="1" dirty="0" smtClean="0">
                <a:solidFill>
                  <a:srgbClr val="008389"/>
                </a:solidFill>
                <a:latin typeface="Arial" pitchFamily="34" charset="0"/>
                <a:cs typeface="Arial" pitchFamily="34" charset="0"/>
              </a:rPr>
              <a:t>Add topics of interest</a:t>
            </a:r>
            <a:endParaRPr lang="en-US" sz="1400" b="1" dirty="0">
              <a:solidFill>
                <a:srgbClr val="00838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105266" y="4146103"/>
            <a:ext cx="504056" cy="4416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nl-BE" sz="2400" b="1" dirty="0" smtClean="0">
                <a:solidFill>
                  <a:prstClr val="white"/>
                </a:solidFill>
              </a:rPr>
              <a:t>4</a:t>
            </a:r>
            <a:endParaRPr lang="nl-BE" sz="2400" b="1" dirty="0">
              <a:solidFill>
                <a:prstClr val="white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18176" y="5019392"/>
            <a:ext cx="3334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GB" sz="2800" b="1" dirty="0">
                <a:solidFill>
                  <a:srgbClr val="008389"/>
                </a:solidFill>
                <a:latin typeface="Times New Roman" pitchFamily="18" charset="0"/>
                <a:cs typeface="Times New Roman" pitchFamily="18" charset="0"/>
              </a:rPr>
              <a:t>Home-page</a:t>
            </a:r>
            <a:r>
              <a:rPr lang="en-GB" sz="2400" b="1" dirty="0" smtClean="0">
                <a:solidFill>
                  <a:srgbClr val="00838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b="1" dirty="0" smtClean="0">
                <a:solidFill>
                  <a:srgbClr val="008389"/>
                </a:solidFill>
                <a:latin typeface="Times New Roman" pitchFamily="18" charset="0"/>
                <a:cs typeface="Times New Roman" pitchFamily="18" charset="0"/>
              </a:rPr>
              <a:t>(2%)</a:t>
            </a:r>
            <a:endParaRPr lang="en-GB" b="1" dirty="0">
              <a:solidFill>
                <a:srgbClr val="0083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54083" y="5479906"/>
            <a:ext cx="3159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nl-NL" sz="1400" b="1" dirty="0" err="1" smtClean="0">
                <a:solidFill>
                  <a:srgbClr val="008389"/>
                </a:solidFill>
                <a:latin typeface="Arial" pitchFamily="34" charset="0"/>
                <a:cs typeface="Arial" pitchFamily="34" charset="0"/>
              </a:rPr>
              <a:t>Improve</a:t>
            </a:r>
            <a:r>
              <a:rPr lang="nl-NL" sz="1400" b="1" dirty="0" smtClean="0">
                <a:solidFill>
                  <a:srgbClr val="008389"/>
                </a:solidFill>
                <a:latin typeface="Arial" pitchFamily="34" charset="0"/>
                <a:cs typeface="Arial" pitchFamily="34" charset="0"/>
              </a:rPr>
              <a:t> functionality</a:t>
            </a:r>
            <a:endParaRPr lang="nl-NL" sz="1400" b="1" dirty="0">
              <a:solidFill>
                <a:srgbClr val="00838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124803" y="5959999"/>
            <a:ext cx="254086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124803" y="4945244"/>
            <a:ext cx="2540860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4154287" y="5147985"/>
            <a:ext cx="504056" cy="44165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nl-BE" sz="2400" b="1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8" name="Rectangle 27"/>
          <p:cNvSpPr/>
          <p:nvPr/>
        </p:nvSpPr>
        <p:spPr>
          <a:xfrm rot="775276">
            <a:off x="6420000" y="321604"/>
            <a:ext cx="2258442" cy="379265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BE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775276">
            <a:off x="6460603" y="354021"/>
            <a:ext cx="2196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nl-BE" b="1" dirty="0" smtClean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ENCOURAGING</a:t>
            </a:r>
            <a:endParaRPr lang="nl-BE" b="1" dirty="0">
              <a:solidFill>
                <a:prstClr val="white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 rot="828199">
            <a:off x="5855384" y="683863"/>
            <a:ext cx="3241628" cy="379265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BE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752659">
            <a:off x="5814364" y="670280"/>
            <a:ext cx="325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nl-BE" b="1" dirty="0" smtClean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USAGE/IMPROVEMENTS</a:t>
            </a:r>
            <a:endParaRPr lang="nl-BE" b="1" dirty="0">
              <a:solidFill>
                <a:prstClr val="white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78157" y="2081581"/>
            <a:ext cx="243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2800" b="1" dirty="0">
                <a:solidFill>
                  <a:srgbClr val="008389"/>
                </a:solidFill>
                <a:latin typeface="Times New Roman" pitchFamily="18" charset="0"/>
                <a:cs typeface="Times New Roman" pitchFamily="18" charset="0"/>
              </a:rPr>
              <a:t>Language </a:t>
            </a:r>
            <a:r>
              <a:rPr lang="en-US" b="1" dirty="0" smtClean="0">
                <a:solidFill>
                  <a:srgbClr val="008389"/>
                </a:solidFill>
                <a:latin typeface="Times New Roman" pitchFamily="18" charset="0"/>
                <a:cs typeface="Times New Roman" pitchFamily="18" charset="0"/>
              </a:rPr>
              <a:t>(5%)</a:t>
            </a:r>
            <a:endParaRPr lang="en-US" sz="2800" b="1" dirty="0">
              <a:solidFill>
                <a:srgbClr val="00838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15983" y="2542095"/>
            <a:ext cx="3159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nl-NL" sz="1400" b="1" dirty="0" err="1" smtClean="0">
                <a:solidFill>
                  <a:srgbClr val="008389"/>
                </a:solidFill>
                <a:latin typeface="Arial" pitchFamily="34" charset="0"/>
                <a:cs typeface="Arial" pitchFamily="34" charset="0"/>
              </a:rPr>
              <a:t>Extend</a:t>
            </a:r>
            <a:r>
              <a:rPr lang="nl-NL" sz="1400" b="1" dirty="0" smtClean="0">
                <a:solidFill>
                  <a:srgbClr val="008389"/>
                </a:solidFill>
                <a:latin typeface="Arial" pitchFamily="34" charset="0"/>
                <a:cs typeface="Arial" pitchFamily="34" charset="0"/>
              </a:rPr>
              <a:t> / complete </a:t>
            </a:r>
            <a:r>
              <a:rPr lang="nl-NL" sz="1400" b="1" dirty="0" err="1">
                <a:solidFill>
                  <a:srgbClr val="008389"/>
                </a:solidFill>
                <a:latin typeface="Arial" pitchFamily="34" charset="0"/>
                <a:cs typeface="Arial" pitchFamily="34" charset="0"/>
              </a:rPr>
              <a:t>translation</a:t>
            </a:r>
            <a:endParaRPr lang="nl-NL" sz="1400" b="1" dirty="0" smtClean="0">
              <a:solidFill>
                <a:srgbClr val="0083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Arrow Connector 49"/>
          <p:cNvCxnSpPr/>
          <p:nvPr/>
        </p:nvCxnSpPr>
        <p:spPr>
          <a:xfrm flipV="1">
            <a:off x="546931" y="4570249"/>
            <a:ext cx="8315058" cy="26961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008389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2"/>
          <p:cNvSpPr txBox="1">
            <a:spLocks/>
          </p:cNvSpPr>
          <p:nvPr/>
        </p:nvSpPr>
        <p:spPr>
          <a:xfrm>
            <a:off x="2157742" y="6455400"/>
            <a:ext cx="2279791" cy="239193"/>
          </a:xfrm>
          <a:prstGeom prst="rect">
            <a:avLst/>
          </a:prstGeom>
          <a:solidFill>
            <a:srgbClr val="00838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prstClr val="white"/>
                </a:solidFill>
              </a:rPr>
              <a:t>AREAS FOR IMPROVEMENT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066653" y="6420069"/>
            <a:ext cx="0" cy="28195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7705314" y="6005026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68000" y="925517"/>
            <a:ext cx="8280000" cy="14990"/>
          </a:xfrm>
          <a:prstGeom prst="line">
            <a:avLst/>
          </a:prstGeom>
          <a:ln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27" name="Text Placeholder 13"/>
          <p:cNvSpPr txBox="1">
            <a:spLocks/>
          </p:cNvSpPr>
          <p:nvPr/>
        </p:nvSpPr>
        <p:spPr>
          <a:xfrm>
            <a:off x="468002" y="181036"/>
            <a:ext cx="7803055" cy="6615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b="1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b="1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b="1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b="1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b="1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8389"/>
                </a:solidFill>
              </a:rPr>
              <a:t>Advocacy barometer</a:t>
            </a:r>
            <a:endParaRPr lang="nl-BE" sz="2800" dirty="0">
              <a:solidFill>
                <a:srgbClr val="008389"/>
              </a:solidFill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514556" y="4600461"/>
            <a:ext cx="96051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457200" eaLnBrk="1" hangingPunct="1"/>
            <a:r>
              <a:rPr lang="en-AU" sz="1200" b="1" dirty="0" smtClean="0">
                <a:solidFill>
                  <a:srgbClr val="00B050"/>
                </a:solidFill>
                <a:latin typeface="Arial" charset="0"/>
              </a:rPr>
              <a:t>Advocates</a:t>
            </a:r>
            <a:endParaRPr lang="en-AU" sz="12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3799782" y="4600461"/>
            <a:ext cx="93807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457200" eaLnBrk="1" hangingPunct="1"/>
            <a:r>
              <a:rPr lang="en-AU" sz="1200" b="1" dirty="0">
                <a:solidFill>
                  <a:srgbClr val="F79646"/>
                </a:solidFill>
                <a:latin typeface="Arial" charset="0"/>
              </a:rPr>
              <a:t>Indifferent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410747" y="4600461"/>
            <a:ext cx="9989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457200" eaLnBrk="1" hangingPunct="1"/>
            <a:r>
              <a:rPr lang="en-AU" sz="1200" b="1" dirty="0">
                <a:solidFill>
                  <a:srgbClr val="C00000"/>
                </a:solidFill>
                <a:latin typeface="Arial" charset="0"/>
              </a:rPr>
              <a:t>Opponents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27329" y="5517232"/>
            <a:ext cx="738303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 smtClean="0">
                <a:solidFill>
                  <a:schemeClr val="bg1">
                    <a:lumMod val="50000"/>
                  </a:schemeClr>
                </a:solidFill>
              </a:rPr>
              <a:t>(Figures in brackets refer to wave 1 scores for Norway)</a:t>
            </a:r>
          </a:p>
          <a:p>
            <a:r>
              <a:rPr lang="en-GB" sz="1100" dirty="0" smtClean="0"/>
              <a:t>Q13. </a:t>
            </a:r>
            <a:r>
              <a:rPr lang="en-GB" sz="1100" dirty="0" err="1" smtClean="0"/>
              <a:t>europeana</a:t>
            </a:r>
            <a:r>
              <a:rPr lang="en-GB" sz="1100" dirty="0" smtClean="0"/>
              <a:t> </a:t>
            </a:r>
            <a:r>
              <a:rPr lang="en-GB" sz="1100" dirty="0"/>
              <a:t>is a site that I would recommend to my friends/colleagues who were interested in </a:t>
            </a:r>
            <a:r>
              <a:rPr lang="en-GB" sz="1100" dirty="0" smtClean="0"/>
              <a:t>arts/culture. </a:t>
            </a:r>
          </a:p>
          <a:p>
            <a:r>
              <a:rPr lang="en-US" sz="1100" dirty="0"/>
              <a:t>Base: Norway all aware of </a:t>
            </a:r>
            <a:r>
              <a:rPr lang="en-US" sz="1100" dirty="0" err="1"/>
              <a:t>europeana</a:t>
            </a:r>
            <a:r>
              <a:rPr lang="en-US" sz="1100" dirty="0"/>
              <a:t>. n = 33 (W2) 18 (W1)</a:t>
            </a: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1497241" y="4918516"/>
            <a:ext cx="1027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457200" eaLnBrk="1" hangingPunct="1"/>
            <a:r>
              <a:rPr lang="en-AU" sz="1600" b="1" dirty="0" smtClean="0">
                <a:solidFill>
                  <a:srgbClr val="00B050"/>
                </a:solidFill>
                <a:latin typeface="Arial" charset="0"/>
              </a:rPr>
              <a:t>70% </a:t>
            </a:r>
            <a:r>
              <a:rPr lang="en-AU" sz="11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(55%)</a:t>
            </a:r>
            <a:endParaRPr lang="en-AU" sz="1100" b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3818659" y="4908063"/>
            <a:ext cx="9717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457200" eaLnBrk="1" hangingPunct="1"/>
            <a:r>
              <a:rPr lang="en-AU" sz="1600" b="1" dirty="0" smtClean="0">
                <a:solidFill>
                  <a:srgbClr val="F79646"/>
                </a:solidFill>
                <a:latin typeface="Arial" charset="0"/>
              </a:rPr>
              <a:t>6% </a:t>
            </a:r>
            <a:r>
              <a:rPr lang="en-AU" sz="11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(15%)</a:t>
            </a:r>
            <a:r>
              <a:rPr lang="en-AU" sz="1600" b="1" dirty="0" smtClean="0">
                <a:solidFill>
                  <a:srgbClr val="F79646"/>
                </a:solidFill>
                <a:latin typeface="Arial" charset="0"/>
              </a:rPr>
              <a:t> </a:t>
            </a:r>
            <a:endParaRPr lang="en-AU" sz="1600" b="1" dirty="0">
              <a:solidFill>
                <a:srgbClr val="F79646"/>
              </a:solidFill>
              <a:latin typeface="Arial" charset="0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6415863" y="4897030"/>
            <a:ext cx="1027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457200" eaLnBrk="1" hangingPunct="1"/>
            <a:r>
              <a:rPr lang="en-AU" sz="1600" b="1" dirty="0" smtClean="0">
                <a:solidFill>
                  <a:srgbClr val="C00000"/>
                </a:solidFill>
                <a:latin typeface="Arial" charset="0"/>
              </a:rPr>
              <a:t>18% </a:t>
            </a:r>
            <a:r>
              <a:rPr lang="en-AU" sz="11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(23%)</a:t>
            </a:r>
            <a:endParaRPr lang="en-AU" sz="1600" b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354" y="1509524"/>
            <a:ext cx="1372235" cy="266318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39662" y="4217172"/>
            <a:ext cx="936000" cy="215444"/>
          </a:xfrm>
          <a:prstGeom prst="rect">
            <a:avLst/>
          </a:prstGeom>
          <a:solidFill>
            <a:srgbClr val="1EA77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Totally Agree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105699" y="4217172"/>
            <a:ext cx="1008000" cy="215444"/>
          </a:xfrm>
          <a:prstGeom prst="rect">
            <a:avLst/>
          </a:prstGeom>
          <a:solidFill>
            <a:srgbClr val="82CB9A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Slightly  Agree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7693" y="1509524"/>
            <a:ext cx="1372235" cy="2663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7053" y="1509524"/>
            <a:ext cx="1372235" cy="26631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7618" y="1509524"/>
            <a:ext cx="1372235" cy="2663182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922330" y="4217172"/>
            <a:ext cx="648000" cy="215444"/>
          </a:xfrm>
          <a:prstGeom prst="rect">
            <a:avLst/>
          </a:prstGeom>
          <a:solidFill>
            <a:srgbClr val="EBE2BE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b="1" cap="small" dirty="0">
                <a:latin typeface="Arial" panose="020B0604020202020204" pitchFamily="34" charset="0"/>
                <a:cs typeface="Arial" panose="020B0604020202020204" pitchFamily="34" charset="0"/>
              </a:rPr>
              <a:t>Neutral</a:t>
            </a:r>
            <a:endParaRPr lang="en-US" sz="800" b="1" cap="sm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23365" y="4217172"/>
            <a:ext cx="1267991" cy="215444"/>
          </a:xfrm>
          <a:prstGeom prst="rect">
            <a:avLst/>
          </a:prstGeom>
          <a:solidFill>
            <a:srgbClr val="F19300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b="1" cap="small" dirty="0">
                <a:latin typeface="Arial" panose="020B0604020202020204" pitchFamily="34" charset="0"/>
                <a:cs typeface="Arial" panose="020B0604020202020204" pitchFamily="34" charset="0"/>
              </a:rPr>
              <a:t>Slightly disagree</a:t>
            </a:r>
            <a:endParaRPr lang="en-US" sz="800" b="1" cap="sm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18253" y="4217172"/>
            <a:ext cx="1267991" cy="215444"/>
          </a:xfrm>
          <a:prstGeom prst="rect">
            <a:avLst/>
          </a:prstGeom>
          <a:solidFill>
            <a:srgbClr val="E4400B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800" b="1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Totally disagree</a:t>
            </a:r>
          </a:p>
        </p:txBody>
      </p:sp>
      <p:sp>
        <p:nvSpPr>
          <p:cNvPr id="48" name="Text Box 16"/>
          <p:cNvSpPr txBox="1">
            <a:spLocks noChangeArrowheads="1"/>
          </p:cNvSpPr>
          <p:nvPr/>
        </p:nvSpPr>
        <p:spPr bwMode="auto">
          <a:xfrm>
            <a:off x="6906523" y="3635205"/>
            <a:ext cx="14109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457200" eaLnBrk="1" hangingPunct="1"/>
            <a:r>
              <a:rPr lang="en-AU" sz="1600" b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AU" sz="11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None whatsoever</a:t>
            </a:r>
            <a:endParaRPr lang="en-AU" sz="1600" b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48768" y="1907066"/>
            <a:ext cx="2713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 smtClean="0"/>
              <a:t>* 6% say they don’t know</a:t>
            </a:r>
            <a:endParaRPr lang="en-GB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575386" y="1772816"/>
            <a:ext cx="19050" cy="381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984998" y="1772816"/>
            <a:ext cx="19050" cy="381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96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Arrow Connector 49"/>
          <p:cNvCxnSpPr/>
          <p:nvPr/>
        </p:nvCxnSpPr>
        <p:spPr>
          <a:xfrm flipV="1">
            <a:off x="1846350" y="3645872"/>
            <a:ext cx="5798561" cy="5527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008389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2"/>
          <p:cNvSpPr txBox="1">
            <a:spLocks/>
          </p:cNvSpPr>
          <p:nvPr/>
        </p:nvSpPr>
        <p:spPr>
          <a:xfrm>
            <a:off x="2157742" y="6455400"/>
            <a:ext cx="2279791" cy="239193"/>
          </a:xfrm>
          <a:prstGeom prst="rect">
            <a:avLst/>
          </a:prstGeom>
          <a:solidFill>
            <a:srgbClr val="00838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prstClr val="white"/>
                </a:solidFill>
              </a:rPr>
              <a:t>AREAS FOR IMPROVEMENT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066653" y="6420069"/>
            <a:ext cx="0" cy="28195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7705314" y="6005026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68000" y="925517"/>
            <a:ext cx="8280000" cy="14990"/>
          </a:xfrm>
          <a:prstGeom prst="line">
            <a:avLst/>
          </a:prstGeom>
          <a:ln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27" name="Text Placeholder 13"/>
          <p:cNvSpPr txBox="1">
            <a:spLocks/>
          </p:cNvSpPr>
          <p:nvPr/>
        </p:nvSpPr>
        <p:spPr>
          <a:xfrm>
            <a:off x="468002" y="181036"/>
            <a:ext cx="7803055" cy="6615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b="1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b="1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b="1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b="1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b="1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8389"/>
                </a:solidFill>
              </a:rPr>
              <a:t>Advocacy barometer score</a:t>
            </a:r>
            <a:endParaRPr lang="nl-BE" sz="2800" dirty="0">
              <a:solidFill>
                <a:srgbClr val="008389"/>
              </a:solidFill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796015" y="3526379"/>
            <a:ext cx="96051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457200" eaLnBrk="1" hangingPunct="1"/>
            <a:r>
              <a:rPr lang="en-AU" sz="1200" b="1" dirty="0" smtClean="0">
                <a:solidFill>
                  <a:srgbClr val="00B050"/>
                </a:solidFill>
                <a:latin typeface="Arial" charset="0"/>
              </a:rPr>
              <a:t>Advocates</a:t>
            </a:r>
            <a:endParaRPr lang="en-AU" sz="12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749009" y="3526379"/>
            <a:ext cx="9989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457200" eaLnBrk="1" hangingPunct="1"/>
            <a:r>
              <a:rPr lang="en-AU" sz="1200" b="1" dirty="0">
                <a:solidFill>
                  <a:srgbClr val="C00000"/>
                </a:solidFill>
                <a:latin typeface="Arial" charset="0"/>
              </a:rPr>
              <a:t>Opponents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27329" y="5517232"/>
            <a:ext cx="73830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Q13. </a:t>
            </a:r>
            <a:r>
              <a:rPr lang="en-GB" sz="1100" dirty="0" err="1" smtClean="0"/>
              <a:t>europeana</a:t>
            </a:r>
            <a:r>
              <a:rPr lang="en-GB" sz="1100" dirty="0" smtClean="0"/>
              <a:t> </a:t>
            </a:r>
            <a:r>
              <a:rPr lang="en-GB" sz="1100" dirty="0"/>
              <a:t>is a site that I would recommend to my friends/colleagues who were interested in </a:t>
            </a:r>
            <a:r>
              <a:rPr lang="en-GB" sz="1100" dirty="0" smtClean="0"/>
              <a:t>arts/culture. </a:t>
            </a:r>
          </a:p>
          <a:p>
            <a:r>
              <a:rPr lang="en-US" sz="1100" dirty="0"/>
              <a:t>Base: Norway all aware of </a:t>
            </a:r>
            <a:r>
              <a:rPr lang="en-US" sz="1100" dirty="0" err="1"/>
              <a:t>europeana</a:t>
            </a:r>
            <a:r>
              <a:rPr lang="en-US" sz="1100" dirty="0"/>
              <a:t>. n = 33 (W2) 18 (W1)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74874" y="1003237"/>
            <a:ext cx="5568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 smtClean="0"/>
              <a:t>Overall Trend</a:t>
            </a:r>
            <a:endParaRPr lang="en-GB" sz="2000" b="1" dirty="0"/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2744042" y="1558203"/>
            <a:ext cx="43769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457200" eaLnBrk="1" hangingPunct="1"/>
            <a:r>
              <a:rPr lang="en-AU" sz="1600" b="1" dirty="0">
                <a:solidFill>
                  <a:srgbClr val="00B050"/>
                </a:solidFill>
                <a:latin typeface="Arial" charset="0"/>
              </a:rPr>
              <a:t>A</a:t>
            </a:r>
            <a:r>
              <a:rPr lang="en-AU" sz="1600" b="1" dirty="0" smtClean="0">
                <a:solidFill>
                  <a:srgbClr val="00B050"/>
                </a:solidFill>
                <a:latin typeface="Arial" charset="0"/>
              </a:rPr>
              <a:t> good increase of </a:t>
            </a:r>
            <a:r>
              <a:rPr lang="en-AU" b="1" u="sng" dirty="0" smtClean="0">
                <a:solidFill>
                  <a:srgbClr val="00B050"/>
                </a:solidFill>
                <a:latin typeface="Arial" charset="0"/>
              </a:rPr>
              <a:t>19 points</a:t>
            </a:r>
            <a:r>
              <a:rPr lang="en-AU" b="1" dirty="0" smtClean="0">
                <a:solidFill>
                  <a:srgbClr val="00B050"/>
                </a:solidFill>
                <a:latin typeface="Arial" charset="0"/>
              </a:rPr>
              <a:t> to last year</a:t>
            </a:r>
            <a:endParaRPr lang="en-AU" sz="1600" b="1" u="sng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7911" y="3888336"/>
            <a:ext cx="884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+100</a:t>
            </a:r>
            <a:endParaRPr lang="nl-B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20946" y="3888336"/>
            <a:ext cx="884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-100</a:t>
            </a:r>
            <a:endParaRPr lang="nl-B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57241" y="3888336"/>
            <a:ext cx="884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40" name="Down Arrow 39"/>
          <p:cNvSpPr/>
          <p:nvPr/>
        </p:nvSpPr>
        <p:spPr>
          <a:xfrm flipV="1">
            <a:off x="3807828" y="3760464"/>
            <a:ext cx="270284" cy="330179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3971883" y="3834549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+32</a:t>
            </a: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28605" y="325848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+51</a:t>
            </a: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3158262" y="3226547"/>
            <a:ext cx="270284" cy="330179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27" y="2768489"/>
            <a:ext cx="455355" cy="33069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795821" y="2506578"/>
            <a:ext cx="1047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prstClr val="black"/>
                </a:solidFill>
              </a:rPr>
              <a:t>W2</a:t>
            </a:r>
            <a:endParaRPr lang="nl-BE" sz="1200" b="1" dirty="0">
              <a:solidFill>
                <a:prstClr val="black"/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88" y="4444694"/>
            <a:ext cx="455355" cy="330695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3556282" y="4182783"/>
            <a:ext cx="1047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prstClr val="black"/>
                </a:solidFill>
              </a:rPr>
              <a:t>W1</a:t>
            </a:r>
            <a:endParaRPr lang="nl-BE" sz="1200" b="1" dirty="0">
              <a:solidFill>
                <a:prstClr val="black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859027" y="246041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Barometer Score = Advocates - Opponents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1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ResearchCommunities_titelPage.psd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65BBD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091"/>
          <a:stretch/>
        </p:blipFill>
        <p:spPr>
          <a:xfrm>
            <a:off x="0" y="-10398"/>
            <a:ext cx="9144000" cy="6694597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65BBD0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66653" y="6420069"/>
            <a:ext cx="0" cy="28195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22877" r="8524" b="12528"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545667" y="6451600"/>
            <a:ext cx="2133600" cy="365125"/>
          </a:xfrm>
          <a:prstGeom prst="rect">
            <a:avLst/>
          </a:prstGeom>
        </p:spPr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 Placeholder 22"/>
          <p:cNvSpPr txBox="1">
            <a:spLocks/>
          </p:cNvSpPr>
          <p:nvPr/>
        </p:nvSpPr>
        <p:spPr>
          <a:xfrm>
            <a:off x="2157740" y="6455398"/>
            <a:ext cx="3352649" cy="239193"/>
          </a:xfrm>
          <a:prstGeom prst="rect">
            <a:avLst/>
          </a:prstGeom>
          <a:solidFill>
            <a:srgbClr val="65BBD0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white"/>
                </a:solidFill>
              </a:rPr>
              <a:t>BACKGROUND &amp; OBJECTIVES OVERVIEW</a:t>
            </a:r>
          </a:p>
        </p:txBody>
      </p:sp>
      <p:sp>
        <p:nvSpPr>
          <p:cNvPr id="21" name="Freeform 20"/>
          <p:cNvSpPr/>
          <p:nvPr/>
        </p:nvSpPr>
        <p:spPr>
          <a:xfrm>
            <a:off x="7705316" y="6005028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28" name="Down Arrow 27"/>
          <p:cNvSpPr/>
          <p:nvPr/>
        </p:nvSpPr>
        <p:spPr>
          <a:xfrm rot="9490620">
            <a:off x="1089349" y="1803597"/>
            <a:ext cx="735291" cy="1090491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9" name="Rechthoek 4"/>
          <p:cNvSpPr/>
          <p:nvPr/>
        </p:nvSpPr>
        <p:spPr>
          <a:xfrm>
            <a:off x="352421" y="326276"/>
            <a:ext cx="7086604" cy="7333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0" name="Tekstvak 5"/>
          <p:cNvSpPr txBox="1"/>
          <p:nvPr/>
        </p:nvSpPr>
        <p:spPr>
          <a:xfrm>
            <a:off x="439390" y="351788"/>
            <a:ext cx="7328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cs typeface="Arial"/>
              </a:rPr>
              <a:t>Wave one dipstick to measure awareness, usage, recommendation and attitudes to </a:t>
            </a:r>
            <a:r>
              <a:rPr lang="en-US" dirty="0" err="1" smtClean="0">
                <a:solidFill>
                  <a:schemeClr val="bg1"/>
                </a:solidFill>
                <a:cs typeface="Arial"/>
              </a:rPr>
              <a:t>europeana</a:t>
            </a:r>
            <a:r>
              <a:rPr lang="en-US" dirty="0" smtClean="0">
                <a:solidFill>
                  <a:schemeClr val="bg1"/>
                </a:solidFill>
                <a:cs typeface="Arial"/>
              </a:rPr>
              <a:t> prior to marketing campaigns</a:t>
            </a:r>
          </a:p>
        </p:txBody>
      </p:sp>
      <p:sp>
        <p:nvSpPr>
          <p:cNvPr id="31" name="Rechthoek 4"/>
          <p:cNvSpPr/>
          <p:nvPr/>
        </p:nvSpPr>
        <p:spPr>
          <a:xfrm rot="21054582">
            <a:off x="5499761" y="1398254"/>
            <a:ext cx="1064034" cy="396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cs typeface="Arial" pitchFamily="34" charset="0"/>
              </a:rPr>
              <a:t>Italy</a:t>
            </a:r>
            <a:endParaRPr lang="en-GB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echthoek 4"/>
          <p:cNvSpPr/>
          <p:nvPr/>
        </p:nvSpPr>
        <p:spPr>
          <a:xfrm rot="332128">
            <a:off x="6378605" y="1112827"/>
            <a:ext cx="1121199" cy="396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cs typeface="Arial" pitchFamily="34" charset="0"/>
              </a:rPr>
              <a:t>Poland</a:t>
            </a:r>
            <a:endParaRPr lang="en-GB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Rechthoek 4"/>
          <p:cNvSpPr/>
          <p:nvPr/>
        </p:nvSpPr>
        <p:spPr>
          <a:xfrm rot="21054582">
            <a:off x="7311753" y="1381378"/>
            <a:ext cx="1064034" cy="396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cs typeface="Arial" pitchFamily="34" charset="0"/>
              </a:rPr>
              <a:t>Norway</a:t>
            </a:r>
            <a:endParaRPr lang="en-GB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402779" y="818955"/>
            <a:ext cx="1457701" cy="379265"/>
            <a:chOff x="7402779" y="818955"/>
            <a:chExt cx="1457701" cy="379265"/>
          </a:xfrm>
        </p:grpSpPr>
        <p:sp>
          <p:nvSpPr>
            <p:cNvPr id="36" name="Rectangle 35"/>
            <p:cNvSpPr/>
            <p:nvPr/>
          </p:nvSpPr>
          <p:spPr>
            <a:xfrm rot="775276">
              <a:off x="7402779" y="818955"/>
              <a:ext cx="1456904" cy="379265"/>
            </a:xfrm>
            <a:prstGeom prst="rect">
              <a:avLst/>
            </a:prstGeom>
            <a:solidFill>
              <a:srgbClr val="65BB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775276">
              <a:off x="7428409" y="824412"/>
              <a:ext cx="1432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BE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Wave </a:t>
              </a:r>
              <a:r>
                <a:rPr lang="nl-BE" b="1" dirty="0" err="1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one</a:t>
              </a:r>
              <a:endParaRPr lang="nl-BE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sp>
        <p:nvSpPr>
          <p:cNvPr id="38" name="Down Arrow 37"/>
          <p:cNvSpPr/>
          <p:nvPr/>
        </p:nvSpPr>
        <p:spPr>
          <a:xfrm rot="16200000">
            <a:off x="4191340" y="3129237"/>
            <a:ext cx="735291" cy="1026794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9" name="Down Arrow 38"/>
          <p:cNvSpPr/>
          <p:nvPr/>
        </p:nvSpPr>
        <p:spPr>
          <a:xfrm rot="19806860">
            <a:off x="4181246" y="4014325"/>
            <a:ext cx="735291" cy="940652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956599" y="3371139"/>
            <a:ext cx="2126234" cy="542989"/>
            <a:chOff x="-146721" y="3456213"/>
            <a:chExt cx="4051972" cy="542989"/>
          </a:xfrm>
        </p:grpSpPr>
        <p:sp>
          <p:nvSpPr>
            <p:cNvPr id="41" name="Rechthoek 4"/>
            <p:cNvSpPr/>
            <p:nvPr/>
          </p:nvSpPr>
          <p:spPr>
            <a:xfrm>
              <a:off x="334891" y="3464043"/>
              <a:ext cx="3570360" cy="5351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-146721" y="3456213"/>
              <a:ext cx="329515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2800" b="1" dirty="0" smtClean="0">
                  <a:solidFill>
                    <a:prstClr val="white"/>
                  </a:solidFill>
                </a:rPr>
                <a:t>Online</a:t>
              </a:r>
              <a:endParaRPr lang="nl-BE" sz="2800" b="1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 rot="264665">
            <a:off x="2573878" y="3897964"/>
            <a:ext cx="2058592" cy="535159"/>
            <a:chOff x="2927892" y="4700201"/>
            <a:chExt cx="4301583" cy="535159"/>
          </a:xfrm>
        </p:grpSpPr>
        <p:sp>
          <p:nvSpPr>
            <p:cNvPr id="44" name="Rechthoek 4"/>
            <p:cNvSpPr/>
            <p:nvPr/>
          </p:nvSpPr>
          <p:spPr>
            <a:xfrm>
              <a:off x="3519486" y="4700201"/>
              <a:ext cx="3709989" cy="5351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927892" y="4710346"/>
              <a:ext cx="359569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nl-BE" sz="2800" b="1" dirty="0" smtClean="0">
                  <a:solidFill>
                    <a:prstClr val="white"/>
                  </a:solidFill>
                </a:rPr>
                <a:t>Survey</a:t>
              </a:r>
              <a:endParaRPr lang="en-GB" sz="28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rot="224889">
            <a:off x="1048162" y="2733896"/>
            <a:ext cx="2322539" cy="538714"/>
            <a:chOff x="2219325" y="1526033"/>
            <a:chExt cx="2322539" cy="538714"/>
          </a:xfrm>
        </p:grpSpPr>
        <p:sp>
          <p:nvSpPr>
            <p:cNvPr id="47" name="Rechthoek 4"/>
            <p:cNvSpPr/>
            <p:nvPr/>
          </p:nvSpPr>
          <p:spPr>
            <a:xfrm>
              <a:off x="2219325" y="1529588"/>
              <a:ext cx="2322539" cy="5351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219325" y="1526033"/>
              <a:ext cx="22050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2800" b="1" dirty="0" smtClean="0">
                  <a:solidFill>
                    <a:prstClr val="white"/>
                  </a:solidFill>
                </a:rPr>
                <a:t>Quantitative</a:t>
              </a:r>
            </a:p>
          </p:txBody>
        </p:sp>
      </p:grpSp>
      <p:sp>
        <p:nvSpPr>
          <p:cNvPr id="49" name="Rechthoek 4"/>
          <p:cNvSpPr/>
          <p:nvPr/>
        </p:nvSpPr>
        <p:spPr>
          <a:xfrm>
            <a:off x="5453567" y="2077615"/>
            <a:ext cx="2756983" cy="6626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500 completed interviews in each market, March 2013</a:t>
            </a:r>
            <a:endParaRPr lang="en-GB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hthoek 4"/>
          <p:cNvSpPr/>
          <p:nvPr/>
        </p:nvSpPr>
        <p:spPr>
          <a:xfrm>
            <a:off x="329196" y="5188936"/>
            <a:ext cx="8071192" cy="7978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51" name="Tekstvak 5"/>
          <p:cNvSpPr txBox="1"/>
          <p:nvPr/>
        </p:nvSpPr>
        <p:spPr>
          <a:xfrm>
            <a:off x="265245" y="5243755"/>
            <a:ext cx="8061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cs typeface="Arial"/>
              </a:rPr>
              <a:t>Wave two to measure changes in awareness, usage, recommendation and attitudes to </a:t>
            </a:r>
            <a:r>
              <a:rPr lang="en-US" sz="2000" dirty="0" err="1" smtClean="0">
                <a:solidFill>
                  <a:schemeClr val="bg1"/>
                </a:solidFill>
                <a:cs typeface="Arial"/>
              </a:rPr>
              <a:t>europeana</a:t>
            </a:r>
            <a:r>
              <a:rPr lang="en-US" sz="2000" dirty="0" smtClean="0">
                <a:solidFill>
                  <a:schemeClr val="bg1"/>
                </a:solidFill>
                <a:cs typeface="Arial"/>
              </a:rPr>
              <a:t> marketing activity</a:t>
            </a:r>
          </a:p>
        </p:txBody>
      </p:sp>
      <p:sp>
        <p:nvSpPr>
          <p:cNvPr id="52" name="Rechthoek 4"/>
          <p:cNvSpPr/>
          <p:nvPr/>
        </p:nvSpPr>
        <p:spPr>
          <a:xfrm>
            <a:off x="5781675" y="4175465"/>
            <a:ext cx="3295650" cy="6626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500 interviews in Norway, June 2014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942687" y="3025886"/>
            <a:ext cx="1457701" cy="379265"/>
            <a:chOff x="7402779" y="818955"/>
            <a:chExt cx="1457701" cy="379265"/>
          </a:xfrm>
        </p:grpSpPr>
        <p:sp>
          <p:nvSpPr>
            <p:cNvPr id="54" name="Rectangle 53"/>
            <p:cNvSpPr/>
            <p:nvPr/>
          </p:nvSpPr>
          <p:spPr>
            <a:xfrm rot="775276">
              <a:off x="7402779" y="818955"/>
              <a:ext cx="1456904" cy="379265"/>
            </a:xfrm>
            <a:prstGeom prst="rect">
              <a:avLst/>
            </a:prstGeom>
            <a:solidFill>
              <a:srgbClr val="65BBD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>
                <a:solidFill>
                  <a:schemeClr val="tx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 rot="775276">
              <a:off x="7428409" y="824412"/>
              <a:ext cx="1432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BE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Wave </a:t>
              </a:r>
              <a:r>
                <a:rPr lang="nl-BE" b="1" dirty="0" err="1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two</a:t>
              </a:r>
              <a:endParaRPr lang="nl-BE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sp>
        <p:nvSpPr>
          <p:cNvPr id="56" name="Rechthoek 4"/>
          <p:cNvSpPr/>
          <p:nvPr/>
        </p:nvSpPr>
        <p:spPr>
          <a:xfrm rot="21054582">
            <a:off x="5666902" y="3696415"/>
            <a:ext cx="1064034" cy="396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cs typeface="Arial" pitchFamily="34" charset="0"/>
              </a:rPr>
              <a:t>Norway</a:t>
            </a:r>
            <a:endParaRPr lang="en-GB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Rechthoek 4"/>
          <p:cNvSpPr/>
          <p:nvPr/>
        </p:nvSpPr>
        <p:spPr>
          <a:xfrm rot="332128">
            <a:off x="6780899" y="3456123"/>
            <a:ext cx="1121199" cy="396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cs typeface="Arial" pitchFamily="34" charset="0"/>
              </a:rPr>
              <a:t>Italy – May 2013</a:t>
            </a:r>
            <a:endParaRPr lang="en-GB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Rechthoek 4"/>
          <p:cNvSpPr/>
          <p:nvPr/>
        </p:nvSpPr>
        <p:spPr>
          <a:xfrm rot="21054582">
            <a:off x="7714047" y="3724674"/>
            <a:ext cx="1064034" cy="396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cs typeface="Arial" pitchFamily="34" charset="0"/>
              </a:rPr>
              <a:t>Poland – June 2013</a:t>
            </a:r>
            <a:endParaRPr lang="en-GB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0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921035" y="4065627"/>
            <a:ext cx="1389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prstClr val="black"/>
                </a:solidFill>
              </a:rPr>
              <a:t>Not Aware</a:t>
            </a:r>
            <a:endParaRPr lang="nl-BE" sz="1200" b="1" dirty="0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580003" y="3177506"/>
            <a:ext cx="1927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prstClr val="black"/>
                </a:solidFill>
              </a:rPr>
              <a:t>Not interested</a:t>
            </a:r>
            <a:endParaRPr lang="nl-BE" sz="1200" b="1" dirty="0">
              <a:solidFill>
                <a:prstClr val="black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1846350" y="3645872"/>
            <a:ext cx="5798561" cy="5527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008389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Placeholder 22"/>
          <p:cNvSpPr txBox="1">
            <a:spLocks/>
          </p:cNvSpPr>
          <p:nvPr/>
        </p:nvSpPr>
        <p:spPr>
          <a:xfrm>
            <a:off x="2157742" y="6455400"/>
            <a:ext cx="2279791" cy="239193"/>
          </a:xfrm>
          <a:prstGeom prst="rect">
            <a:avLst/>
          </a:prstGeom>
          <a:solidFill>
            <a:srgbClr val="00838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prstClr val="white"/>
                </a:solidFill>
              </a:rPr>
              <a:t>AREAS FOR IMPROVEMENT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066653" y="6420069"/>
            <a:ext cx="0" cy="28195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0" name="Freeform 19"/>
          <p:cNvSpPr/>
          <p:nvPr/>
        </p:nvSpPr>
        <p:spPr>
          <a:xfrm>
            <a:off x="7705314" y="6005026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68000" y="925517"/>
            <a:ext cx="8280000" cy="14990"/>
          </a:xfrm>
          <a:prstGeom prst="line">
            <a:avLst/>
          </a:prstGeom>
          <a:ln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27" name="Text Placeholder 13"/>
          <p:cNvSpPr txBox="1">
            <a:spLocks/>
          </p:cNvSpPr>
          <p:nvPr/>
        </p:nvSpPr>
        <p:spPr>
          <a:xfrm>
            <a:off x="468002" y="181036"/>
            <a:ext cx="7803055" cy="6615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b="1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b="1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b="1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b="1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b="1" kern="120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8389"/>
                </a:solidFill>
              </a:rPr>
              <a:t>Advocacy barometer score</a:t>
            </a:r>
            <a:endParaRPr lang="nl-BE" sz="2800" dirty="0">
              <a:solidFill>
                <a:srgbClr val="008389"/>
              </a:solidFill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796015" y="3526379"/>
            <a:ext cx="96051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457200" eaLnBrk="1" hangingPunct="1"/>
            <a:r>
              <a:rPr lang="en-AU" sz="1200" b="1" dirty="0" smtClean="0">
                <a:solidFill>
                  <a:srgbClr val="00B050"/>
                </a:solidFill>
                <a:latin typeface="Arial" charset="0"/>
              </a:rPr>
              <a:t>Advocates</a:t>
            </a:r>
            <a:endParaRPr lang="en-AU" sz="12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7749009" y="3526379"/>
            <a:ext cx="9989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Ctr="1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457200" eaLnBrk="1" hangingPunct="1"/>
            <a:r>
              <a:rPr lang="en-AU" sz="1200" b="1" dirty="0">
                <a:solidFill>
                  <a:srgbClr val="C00000"/>
                </a:solidFill>
                <a:latin typeface="Arial" charset="0"/>
              </a:rPr>
              <a:t>Opponents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27329" y="5517232"/>
            <a:ext cx="73830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Q13. </a:t>
            </a:r>
            <a:r>
              <a:rPr lang="en-GB" sz="1100" dirty="0" err="1" smtClean="0"/>
              <a:t>europeana</a:t>
            </a:r>
            <a:r>
              <a:rPr lang="en-GB" sz="1100" dirty="0" smtClean="0"/>
              <a:t> </a:t>
            </a:r>
            <a:r>
              <a:rPr lang="en-GB" sz="1100" dirty="0"/>
              <a:t>is a site that I would recommend to my friends/colleagues who were interested in </a:t>
            </a:r>
            <a:r>
              <a:rPr lang="en-GB" sz="1100" dirty="0" smtClean="0"/>
              <a:t>arts/culture. </a:t>
            </a:r>
          </a:p>
          <a:p>
            <a:r>
              <a:rPr lang="en-US" sz="1100" dirty="0"/>
              <a:t>Base: Norway all aware of </a:t>
            </a:r>
            <a:r>
              <a:rPr lang="en-US" sz="1100" dirty="0" err="1"/>
              <a:t>europeana</a:t>
            </a:r>
            <a:r>
              <a:rPr lang="en-US" sz="1100" dirty="0"/>
              <a:t>. n = 33 (W2</a:t>
            </a:r>
            <a:r>
              <a:rPr lang="en-US" sz="1100" dirty="0" smtClean="0"/>
              <a:t>)</a:t>
            </a:r>
            <a:endParaRPr lang="en-US" sz="1100" dirty="0"/>
          </a:p>
        </p:txBody>
      </p:sp>
      <p:sp>
        <p:nvSpPr>
          <p:cNvPr id="49" name="TextBox 48"/>
          <p:cNvSpPr txBox="1"/>
          <p:nvPr/>
        </p:nvSpPr>
        <p:spPr>
          <a:xfrm>
            <a:off x="2074874" y="1003237"/>
            <a:ext cx="5568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dirty="0" smtClean="0"/>
              <a:t>II WW-related events interest / awareness trend</a:t>
            </a:r>
            <a:endParaRPr lang="en-GB" sz="2000" b="1" dirty="0"/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3004268" y="1586968"/>
            <a:ext cx="53909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CC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457200" eaLnBrk="1" hangingPunct="1"/>
            <a:r>
              <a:rPr lang="en-US" sz="1600" b="1" dirty="0" smtClean="0">
                <a:solidFill>
                  <a:srgbClr val="00B050"/>
                </a:solidFill>
                <a:latin typeface="Arial" charset="0"/>
              </a:rPr>
              <a:t>II WW Interest and Awareness increase barometer scores by </a:t>
            </a:r>
            <a:r>
              <a:rPr lang="en-US" sz="1600" b="1" u="sng" dirty="0" smtClean="0">
                <a:solidFill>
                  <a:srgbClr val="00B050"/>
                </a:solidFill>
                <a:latin typeface="Arial" charset="0"/>
              </a:rPr>
              <a:t>19</a:t>
            </a:r>
            <a:r>
              <a:rPr lang="en-US" sz="1600" b="1" dirty="0" smtClean="0">
                <a:solidFill>
                  <a:srgbClr val="00B050"/>
                </a:solidFill>
                <a:latin typeface="Arial" charset="0"/>
              </a:rPr>
              <a:t>, and </a:t>
            </a:r>
            <a:r>
              <a:rPr lang="en-US" sz="1600" b="1" u="sng" dirty="0" smtClean="0">
                <a:solidFill>
                  <a:srgbClr val="00B050"/>
                </a:solidFill>
                <a:latin typeface="Arial" charset="0"/>
              </a:rPr>
              <a:t>9 points</a:t>
            </a:r>
            <a:r>
              <a:rPr lang="en-US" sz="1600" b="1" dirty="0" smtClean="0">
                <a:solidFill>
                  <a:srgbClr val="00B050"/>
                </a:solidFill>
                <a:latin typeface="Arial" charset="0"/>
              </a:rPr>
              <a:t>, respectively.   </a:t>
            </a:r>
            <a:endParaRPr lang="en-US" sz="1600" b="1" u="sng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7911" y="3888336"/>
            <a:ext cx="884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+100</a:t>
            </a:r>
            <a:endParaRPr lang="nl-B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20946" y="3888336"/>
            <a:ext cx="884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-100</a:t>
            </a:r>
            <a:endParaRPr lang="nl-B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57241" y="3888336"/>
            <a:ext cx="884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72398" y="380036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+46</a:t>
            </a: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859027" y="246041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Barometer Score = Advocates - Opponents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2579431" y="4556352"/>
            <a:ext cx="2874992" cy="276999"/>
          </a:xfrm>
          <a:prstGeom prst="rect">
            <a:avLst/>
          </a:prstGeom>
          <a:solidFill>
            <a:srgbClr val="68C1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Awareness of II WW overall theme events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6554" y="2415711"/>
            <a:ext cx="2382876" cy="276999"/>
          </a:xfrm>
          <a:prstGeom prst="rect">
            <a:avLst/>
          </a:prstGeom>
          <a:solidFill>
            <a:srgbClr val="F19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Interest in II WW theme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49536" y="236950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19300"/>
                </a:solidFill>
              </a:rPr>
              <a:t>Increase of 19 points</a:t>
            </a:r>
            <a:endParaRPr lang="en-GB" b="1" dirty="0">
              <a:solidFill>
                <a:srgbClr val="F193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93056" y="451130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68C1D0"/>
                </a:solidFill>
              </a:rPr>
              <a:t>Increase of 9 points</a:t>
            </a:r>
            <a:endParaRPr lang="en-GB" b="1" dirty="0">
              <a:solidFill>
                <a:srgbClr val="68C1D0"/>
              </a:solidFill>
            </a:endParaRPr>
          </a:p>
        </p:txBody>
      </p:sp>
      <p:sp>
        <p:nvSpPr>
          <p:cNvPr id="51" name="Down Arrow 50"/>
          <p:cNvSpPr/>
          <p:nvPr/>
        </p:nvSpPr>
        <p:spPr>
          <a:xfrm flipV="1">
            <a:off x="2849011" y="3760464"/>
            <a:ext cx="270284" cy="330179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3013066" y="380036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+55</a:t>
            </a: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82289" y="4065627"/>
            <a:ext cx="1047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prstClr val="black"/>
                </a:solidFill>
              </a:rPr>
              <a:t>Aware</a:t>
            </a:r>
            <a:endParaRPr lang="nl-BE" sz="1200" b="1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07870" y="310466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+53</a:t>
            </a: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Down Arrow 59"/>
          <p:cNvSpPr/>
          <p:nvPr/>
        </p:nvSpPr>
        <p:spPr>
          <a:xfrm>
            <a:off x="2937527" y="3226547"/>
            <a:ext cx="270284" cy="330179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2085830" y="3177506"/>
            <a:ext cx="1047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prstClr val="black"/>
                </a:solidFill>
              </a:rPr>
              <a:t>Interested</a:t>
            </a:r>
            <a:endParaRPr lang="nl-BE" sz="1200" b="1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580041" y="310466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+34</a:t>
            </a:r>
            <a:endParaRPr lang="en-GB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8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20467C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66653" y="6420069"/>
            <a:ext cx="0" cy="28195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22877" r="8524" b="12528"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545667" y="6451600"/>
            <a:ext cx="2133600" cy="365125"/>
          </a:xfrm>
          <a:prstGeom prst="rect">
            <a:avLst/>
          </a:prstGeom>
        </p:spPr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 Placeholder 22"/>
          <p:cNvSpPr txBox="1">
            <a:spLocks/>
          </p:cNvSpPr>
          <p:nvPr/>
        </p:nvSpPr>
        <p:spPr>
          <a:xfrm>
            <a:off x="2157740" y="6455398"/>
            <a:ext cx="2843664" cy="239193"/>
          </a:xfrm>
          <a:prstGeom prst="rect">
            <a:avLst/>
          </a:prstGeom>
          <a:solidFill>
            <a:srgbClr val="20467C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AWARENESS, USAGE &amp; ATTITUDES</a:t>
            </a:r>
          </a:p>
        </p:txBody>
      </p:sp>
      <p:sp>
        <p:nvSpPr>
          <p:cNvPr id="21" name="Freeform 20"/>
          <p:cNvSpPr/>
          <p:nvPr/>
        </p:nvSpPr>
        <p:spPr>
          <a:xfrm>
            <a:off x="7705316" y="6005028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15" name="Rectangle 7"/>
          <p:cNvSpPr/>
          <p:nvPr/>
        </p:nvSpPr>
        <p:spPr>
          <a:xfrm>
            <a:off x="214798" y="94892"/>
            <a:ext cx="8714399" cy="957532"/>
          </a:xfrm>
          <a:custGeom>
            <a:avLst/>
            <a:gdLst>
              <a:gd name="connsiteX0" fmla="*/ 0 w 8220379"/>
              <a:gd name="connsiteY0" fmla="*/ 0 h 1224136"/>
              <a:gd name="connsiteX1" fmla="*/ 8220379 w 8220379"/>
              <a:gd name="connsiteY1" fmla="*/ 0 h 1224136"/>
              <a:gd name="connsiteX2" fmla="*/ 8220379 w 8220379"/>
              <a:gd name="connsiteY2" fmla="*/ 1224136 h 1224136"/>
              <a:gd name="connsiteX3" fmla="*/ 0 w 8220379"/>
              <a:gd name="connsiteY3" fmla="*/ 1224136 h 1224136"/>
              <a:gd name="connsiteX4" fmla="*/ 0 w 8220379"/>
              <a:gd name="connsiteY4" fmla="*/ 0 h 1224136"/>
              <a:gd name="connsiteX0" fmla="*/ 0 w 8487079"/>
              <a:gd name="connsiteY0" fmla="*/ 0 h 1224136"/>
              <a:gd name="connsiteX1" fmla="*/ 8487079 w 8487079"/>
              <a:gd name="connsiteY1" fmla="*/ 9525 h 1224136"/>
              <a:gd name="connsiteX2" fmla="*/ 8220379 w 8487079"/>
              <a:gd name="connsiteY2" fmla="*/ 1224136 h 1224136"/>
              <a:gd name="connsiteX3" fmla="*/ 0 w 8487079"/>
              <a:gd name="connsiteY3" fmla="*/ 1224136 h 1224136"/>
              <a:gd name="connsiteX4" fmla="*/ 0 w 8487079"/>
              <a:gd name="connsiteY4" fmla="*/ 0 h 1224136"/>
              <a:gd name="connsiteX0" fmla="*/ 0 w 8515654"/>
              <a:gd name="connsiteY0" fmla="*/ 200025 h 1214611"/>
              <a:gd name="connsiteX1" fmla="*/ 8515654 w 8515654"/>
              <a:gd name="connsiteY1" fmla="*/ 0 h 1214611"/>
              <a:gd name="connsiteX2" fmla="*/ 8248954 w 8515654"/>
              <a:gd name="connsiteY2" fmla="*/ 1214611 h 1214611"/>
              <a:gd name="connsiteX3" fmla="*/ 28575 w 8515654"/>
              <a:gd name="connsiteY3" fmla="*/ 1214611 h 1214611"/>
              <a:gd name="connsiteX4" fmla="*/ 0 w 8515654"/>
              <a:gd name="connsiteY4" fmla="*/ 200025 h 1214611"/>
              <a:gd name="connsiteX0" fmla="*/ 0 w 8515654"/>
              <a:gd name="connsiteY0" fmla="*/ 200025 h 1309861"/>
              <a:gd name="connsiteX1" fmla="*/ 8515654 w 8515654"/>
              <a:gd name="connsiteY1" fmla="*/ 0 h 1309861"/>
              <a:gd name="connsiteX2" fmla="*/ 8248954 w 8515654"/>
              <a:gd name="connsiteY2" fmla="*/ 1214611 h 1309861"/>
              <a:gd name="connsiteX3" fmla="*/ 133350 w 8515654"/>
              <a:gd name="connsiteY3" fmla="*/ 1309861 h 1309861"/>
              <a:gd name="connsiteX4" fmla="*/ 0 w 8515654"/>
              <a:gd name="connsiteY4" fmla="*/ 200025 h 130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5654" h="1309861">
                <a:moveTo>
                  <a:pt x="0" y="200025"/>
                </a:moveTo>
                <a:lnTo>
                  <a:pt x="8515654" y="0"/>
                </a:lnTo>
                <a:lnTo>
                  <a:pt x="8248954" y="1214611"/>
                </a:lnTo>
                <a:lnTo>
                  <a:pt x="133350" y="1309861"/>
                </a:lnTo>
                <a:lnTo>
                  <a:pt x="0" y="200025"/>
                </a:lnTo>
                <a:close/>
              </a:path>
            </a:pathLst>
          </a:custGeom>
          <a:solidFill>
            <a:srgbClr val="2046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prstClr val="white"/>
                </a:solidFill>
                <a:latin typeface="Arial"/>
                <a:cs typeface="Arial" pitchFamily="34" charset="0"/>
              </a:rPr>
              <a:t>	Bringing it all together</a:t>
            </a:r>
            <a:endParaRPr lang="en-GB" sz="2400" b="1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0140" y="1190847"/>
            <a:ext cx="830905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Berlin Sans FB Demi" pitchFamily="34" charset="0"/>
              </a:rPr>
              <a:t>Only </a:t>
            </a:r>
            <a:r>
              <a:rPr lang="en-GB" sz="6600" b="1" dirty="0" smtClean="0">
                <a:solidFill>
                  <a:srgbClr val="20467C"/>
                </a:solidFill>
                <a:latin typeface="Berlin Sans FB Demi" pitchFamily="34" charset="0"/>
              </a:rPr>
              <a:t>9%</a:t>
            </a:r>
            <a:r>
              <a:rPr lang="en-GB" sz="4000" b="1" dirty="0" smtClean="0">
                <a:latin typeface="Berlin Sans FB Demi" pitchFamily="34" charset="0"/>
              </a:rPr>
              <a:t> of all respondents were aware of </a:t>
            </a:r>
            <a:r>
              <a:rPr lang="en-GB" sz="4000" b="1" dirty="0" err="1" smtClean="0">
                <a:latin typeface="Berlin Sans FB Demi" pitchFamily="34" charset="0"/>
              </a:rPr>
              <a:t>europeana</a:t>
            </a:r>
            <a:r>
              <a:rPr lang="en-GB" sz="4000" b="1" dirty="0" smtClean="0">
                <a:latin typeface="Berlin Sans FB Demi" pitchFamily="34" charset="0"/>
              </a:rPr>
              <a:t> at Wave One</a:t>
            </a:r>
            <a:endParaRPr lang="en-GB" sz="1050" b="1" dirty="0" smtClean="0">
              <a:latin typeface="Berlin Sans FB Dem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91968" y="2908925"/>
            <a:ext cx="2873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rgbClr val="20467C"/>
                </a:solidFill>
              </a:rPr>
              <a:t>12%</a:t>
            </a:r>
            <a:r>
              <a:rPr lang="en-GB" sz="6600" b="1" dirty="0" smtClean="0">
                <a:solidFill>
                  <a:schemeClr val="accent6"/>
                </a:solidFill>
              </a:rPr>
              <a:t> </a:t>
            </a:r>
            <a:endParaRPr lang="nl-BE" sz="6600" b="1" dirty="0">
              <a:solidFill>
                <a:schemeClr val="accent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74949" y="3892122"/>
            <a:ext cx="2873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rgbClr val="20467C"/>
                </a:solidFill>
              </a:rPr>
              <a:t>4% </a:t>
            </a:r>
            <a:r>
              <a:rPr lang="en-GB" sz="8000" b="1" dirty="0" smtClean="0">
                <a:solidFill>
                  <a:srgbClr val="20467C"/>
                </a:solidFill>
              </a:rPr>
              <a:t> </a:t>
            </a:r>
            <a:endParaRPr lang="nl-BE" sz="8000" b="1" dirty="0">
              <a:solidFill>
                <a:srgbClr val="20467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0593" y="4227065"/>
            <a:ext cx="5447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Norway</a:t>
            </a:r>
            <a:endParaRPr lang="en-GB" sz="2400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800743" y="4724856"/>
            <a:ext cx="2873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20467C"/>
                </a:solidFill>
              </a:rPr>
              <a:t>6</a:t>
            </a:r>
            <a:r>
              <a:rPr lang="en-GB" sz="6600" b="1" dirty="0" smtClean="0">
                <a:solidFill>
                  <a:srgbClr val="20467C"/>
                </a:solidFill>
              </a:rPr>
              <a:t>%</a:t>
            </a:r>
            <a:r>
              <a:rPr lang="en-GB" sz="8000" b="1" dirty="0" smtClean="0">
                <a:solidFill>
                  <a:srgbClr val="20467C"/>
                </a:solidFill>
              </a:rPr>
              <a:t> </a:t>
            </a:r>
            <a:endParaRPr lang="nl-BE" sz="8000" b="1" dirty="0">
              <a:solidFill>
                <a:srgbClr val="20467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24403" y="5172660"/>
            <a:ext cx="5847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Poland</a:t>
            </a:r>
            <a:endParaRPr lang="en-GB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748469" y="3224619"/>
            <a:ext cx="287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3600" b="1" dirty="0">
              <a:solidFill>
                <a:schemeClr val="accent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08719" y="3151766"/>
            <a:ext cx="5847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Italy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5366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4" grpId="0"/>
      <p:bldP spid="26" grpId="0"/>
      <p:bldP spid="27" grpId="0"/>
      <p:bldP spid="3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20467C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66653" y="6420069"/>
            <a:ext cx="0" cy="28195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22877" r="8524" b="12528"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545667" y="6451600"/>
            <a:ext cx="2133600" cy="365125"/>
          </a:xfrm>
          <a:prstGeom prst="rect">
            <a:avLst/>
          </a:prstGeom>
        </p:spPr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 Placeholder 22"/>
          <p:cNvSpPr txBox="1">
            <a:spLocks/>
          </p:cNvSpPr>
          <p:nvPr/>
        </p:nvSpPr>
        <p:spPr>
          <a:xfrm>
            <a:off x="2157740" y="6455398"/>
            <a:ext cx="2843664" cy="239193"/>
          </a:xfrm>
          <a:prstGeom prst="rect">
            <a:avLst/>
          </a:prstGeom>
          <a:solidFill>
            <a:srgbClr val="20467C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AWARENESS, USAGE &amp; ATTITUDES</a:t>
            </a:r>
          </a:p>
        </p:txBody>
      </p:sp>
      <p:sp>
        <p:nvSpPr>
          <p:cNvPr id="21" name="Freeform 20"/>
          <p:cNvSpPr/>
          <p:nvPr/>
        </p:nvSpPr>
        <p:spPr>
          <a:xfrm>
            <a:off x="7705316" y="6005028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15" name="Rectangle 7"/>
          <p:cNvSpPr/>
          <p:nvPr/>
        </p:nvSpPr>
        <p:spPr>
          <a:xfrm>
            <a:off x="214798" y="94892"/>
            <a:ext cx="8714399" cy="957532"/>
          </a:xfrm>
          <a:custGeom>
            <a:avLst/>
            <a:gdLst>
              <a:gd name="connsiteX0" fmla="*/ 0 w 8220379"/>
              <a:gd name="connsiteY0" fmla="*/ 0 h 1224136"/>
              <a:gd name="connsiteX1" fmla="*/ 8220379 w 8220379"/>
              <a:gd name="connsiteY1" fmla="*/ 0 h 1224136"/>
              <a:gd name="connsiteX2" fmla="*/ 8220379 w 8220379"/>
              <a:gd name="connsiteY2" fmla="*/ 1224136 h 1224136"/>
              <a:gd name="connsiteX3" fmla="*/ 0 w 8220379"/>
              <a:gd name="connsiteY3" fmla="*/ 1224136 h 1224136"/>
              <a:gd name="connsiteX4" fmla="*/ 0 w 8220379"/>
              <a:gd name="connsiteY4" fmla="*/ 0 h 1224136"/>
              <a:gd name="connsiteX0" fmla="*/ 0 w 8487079"/>
              <a:gd name="connsiteY0" fmla="*/ 0 h 1224136"/>
              <a:gd name="connsiteX1" fmla="*/ 8487079 w 8487079"/>
              <a:gd name="connsiteY1" fmla="*/ 9525 h 1224136"/>
              <a:gd name="connsiteX2" fmla="*/ 8220379 w 8487079"/>
              <a:gd name="connsiteY2" fmla="*/ 1224136 h 1224136"/>
              <a:gd name="connsiteX3" fmla="*/ 0 w 8487079"/>
              <a:gd name="connsiteY3" fmla="*/ 1224136 h 1224136"/>
              <a:gd name="connsiteX4" fmla="*/ 0 w 8487079"/>
              <a:gd name="connsiteY4" fmla="*/ 0 h 1224136"/>
              <a:gd name="connsiteX0" fmla="*/ 0 w 8515654"/>
              <a:gd name="connsiteY0" fmla="*/ 200025 h 1214611"/>
              <a:gd name="connsiteX1" fmla="*/ 8515654 w 8515654"/>
              <a:gd name="connsiteY1" fmla="*/ 0 h 1214611"/>
              <a:gd name="connsiteX2" fmla="*/ 8248954 w 8515654"/>
              <a:gd name="connsiteY2" fmla="*/ 1214611 h 1214611"/>
              <a:gd name="connsiteX3" fmla="*/ 28575 w 8515654"/>
              <a:gd name="connsiteY3" fmla="*/ 1214611 h 1214611"/>
              <a:gd name="connsiteX4" fmla="*/ 0 w 8515654"/>
              <a:gd name="connsiteY4" fmla="*/ 200025 h 1214611"/>
              <a:gd name="connsiteX0" fmla="*/ 0 w 8515654"/>
              <a:gd name="connsiteY0" fmla="*/ 200025 h 1309861"/>
              <a:gd name="connsiteX1" fmla="*/ 8515654 w 8515654"/>
              <a:gd name="connsiteY1" fmla="*/ 0 h 1309861"/>
              <a:gd name="connsiteX2" fmla="*/ 8248954 w 8515654"/>
              <a:gd name="connsiteY2" fmla="*/ 1214611 h 1309861"/>
              <a:gd name="connsiteX3" fmla="*/ 133350 w 8515654"/>
              <a:gd name="connsiteY3" fmla="*/ 1309861 h 1309861"/>
              <a:gd name="connsiteX4" fmla="*/ 0 w 8515654"/>
              <a:gd name="connsiteY4" fmla="*/ 200025 h 130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5654" h="1309861">
                <a:moveTo>
                  <a:pt x="0" y="200025"/>
                </a:moveTo>
                <a:lnTo>
                  <a:pt x="8515654" y="0"/>
                </a:lnTo>
                <a:lnTo>
                  <a:pt x="8248954" y="1214611"/>
                </a:lnTo>
                <a:lnTo>
                  <a:pt x="133350" y="1309861"/>
                </a:lnTo>
                <a:lnTo>
                  <a:pt x="0" y="200025"/>
                </a:lnTo>
                <a:close/>
              </a:path>
            </a:pathLst>
          </a:custGeom>
          <a:solidFill>
            <a:srgbClr val="2046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prstClr val="white"/>
                </a:solidFill>
                <a:latin typeface="Arial"/>
                <a:cs typeface="Arial" pitchFamily="34" charset="0"/>
              </a:rPr>
              <a:t>	Bringing it all together</a:t>
            </a:r>
            <a:endParaRPr lang="en-GB" sz="2400" b="1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0140" y="1190847"/>
            <a:ext cx="8309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Berlin Sans FB Demi" pitchFamily="34" charset="0"/>
              </a:rPr>
              <a:t>Awareness across all markets has increased by one third from </a:t>
            </a:r>
            <a:r>
              <a:rPr lang="en-GB" sz="4800" b="1" dirty="0">
                <a:solidFill>
                  <a:srgbClr val="20467C"/>
                </a:solidFill>
                <a:latin typeface="Berlin Sans FB Demi" pitchFamily="34" charset="0"/>
              </a:rPr>
              <a:t>9</a:t>
            </a:r>
            <a:r>
              <a:rPr lang="en-GB" sz="4800" b="1" dirty="0" smtClean="0">
                <a:solidFill>
                  <a:srgbClr val="20467C"/>
                </a:solidFill>
                <a:latin typeface="Berlin Sans FB Demi" pitchFamily="34" charset="0"/>
              </a:rPr>
              <a:t>%</a:t>
            </a:r>
            <a:r>
              <a:rPr lang="en-GB" sz="3200" b="1" dirty="0" smtClean="0">
                <a:solidFill>
                  <a:srgbClr val="20467C"/>
                </a:solidFill>
                <a:latin typeface="Berlin Sans FB Demi" pitchFamily="34" charset="0"/>
              </a:rPr>
              <a:t> </a:t>
            </a:r>
            <a:r>
              <a:rPr lang="en-GB" sz="3200" b="1" dirty="0" smtClean="0">
                <a:latin typeface="Berlin Sans FB Demi" pitchFamily="34" charset="0"/>
              </a:rPr>
              <a:t>to</a:t>
            </a:r>
            <a:r>
              <a:rPr lang="en-GB" sz="3200" b="1" dirty="0" smtClean="0">
                <a:solidFill>
                  <a:srgbClr val="20467C"/>
                </a:solidFill>
                <a:latin typeface="Berlin Sans FB Demi" pitchFamily="34" charset="0"/>
              </a:rPr>
              <a:t> </a:t>
            </a:r>
            <a:r>
              <a:rPr lang="en-GB" sz="4800" b="1" dirty="0" smtClean="0">
                <a:solidFill>
                  <a:srgbClr val="20467C"/>
                </a:solidFill>
                <a:latin typeface="Berlin Sans FB Demi" pitchFamily="34" charset="0"/>
              </a:rPr>
              <a:t>12%</a:t>
            </a:r>
            <a:r>
              <a:rPr lang="en-GB" sz="3600" b="1" dirty="0" smtClean="0">
                <a:latin typeface="Berlin Sans FB Demi" pitchFamily="34" charset="0"/>
              </a:rPr>
              <a:t> </a:t>
            </a:r>
            <a:endParaRPr lang="en-GB" sz="1000" b="1" dirty="0" smtClean="0">
              <a:latin typeface="Berlin Sans FB Dem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91968" y="2908925"/>
            <a:ext cx="2873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rgbClr val="20467C"/>
                </a:solidFill>
              </a:rPr>
              <a:t>12%</a:t>
            </a:r>
            <a:r>
              <a:rPr lang="en-GB" sz="6600" b="1" dirty="0" smtClean="0">
                <a:solidFill>
                  <a:schemeClr val="accent6"/>
                </a:solidFill>
              </a:rPr>
              <a:t> </a:t>
            </a:r>
            <a:endParaRPr lang="nl-BE" sz="6600" b="1" dirty="0">
              <a:solidFill>
                <a:schemeClr val="accent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08719" y="3151766"/>
            <a:ext cx="5847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Italy</a:t>
            </a:r>
            <a:endParaRPr lang="en-GB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774949" y="3892122"/>
            <a:ext cx="2873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rgbClr val="20467C"/>
                </a:solidFill>
              </a:rPr>
              <a:t>4% </a:t>
            </a:r>
            <a:r>
              <a:rPr lang="en-GB" sz="8000" b="1" dirty="0" smtClean="0">
                <a:solidFill>
                  <a:srgbClr val="20467C"/>
                </a:solidFill>
              </a:rPr>
              <a:t> </a:t>
            </a:r>
            <a:endParaRPr lang="nl-BE" sz="8000" b="1" dirty="0">
              <a:solidFill>
                <a:srgbClr val="20467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0593" y="4227065"/>
            <a:ext cx="5447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Norway</a:t>
            </a:r>
            <a:endParaRPr lang="en-GB" sz="2400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800743" y="4724856"/>
            <a:ext cx="2873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20467C"/>
                </a:solidFill>
              </a:rPr>
              <a:t>6</a:t>
            </a:r>
            <a:r>
              <a:rPr lang="en-GB" sz="6600" b="1" dirty="0" smtClean="0">
                <a:solidFill>
                  <a:srgbClr val="20467C"/>
                </a:solidFill>
              </a:rPr>
              <a:t>%</a:t>
            </a:r>
            <a:r>
              <a:rPr lang="en-GB" sz="8000" b="1" dirty="0" smtClean="0">
                <a:solidFill>
                  <a:srgbClr val="20467C"/>
                </a:solidFill>
              </a:rPr>
              <a:t> </a:t>
            </a:r>
            <a:endParaRPr lang="nl-BE" sz="8000" b="1" dirty="0">
              <a:solidFill>
                <a:srgbClr val="20467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24403" y="5172660"/>
            <a:ext cx="5847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Poland</a:t>
            </a:r>
            <a:endParaRPr lang="en-GB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748469" y="3224619"/>
            <a:ext cx="287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20467C"/>
                </a:solidFill>
              </a:rPr>
              <a:t>10%</a:t>
            </a:r>
            <a:r>
              <a:rPr lang="en-GB" sz="3600" b="1" dirty="0" smtClean="0">
                <a:solidFill>
                  <a:schemeClr val="accent6"/>
                </a:solidFill>
              </a:rPr>
              <a:t> </a:t>
            </a:r>
            <a:endParaRPr lang="nl-BE" sz="3600" b="1" dirty="0">
              <a:solidFill>
                <a:schemeClr val="accent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22722" y="3348472"/>
            <a:ext cx="584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Italy (W2)</a:t>
            </a:r>
            <a:endParaRPr lang="en-GB" sz="11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748469" y="5234215"/>
            <a:ext cx="287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20467C"/>
                </a:solidFill>
              </a:rPr>
              <a:t>14% </a:t>
            </a:r>
            <a:endParaRPr lang="nl-BE" sz="3600" b="1" dirty="0">
              <a:solidFill>
                <a:srgbClr val="20467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22722" y="5408533"/>
            <a:ext cx="584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Poland (W2)</a:t>
            </a:r>
            <a:endParaRPr lang="en-GB" sz="1100" b="1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46" y="4359472"/>
            <a:ext cx="634949" cy="46112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75337" y="4257842"/>
            <a:ext cx="287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20467C"/>
                </a:solidFill>
              </a:rPr>
              <a:t>7% </a:t>
            </a:r>
            <a:endParaRPr lang="nl-BE" sz="3600" b="1" dirty="0">
              <a:solidFill>
                <a:srgbClr val="20467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74802" y="4390280"/>
            <a:ext cx="5847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Norway (W2)</a:t>
            </a:r>
            <a:endParaRPr lang="en-GB" sz="1100" b="1" dirty="0"/>
          </a:p>
        </p:txBody>
      </p:sp>
    </p:spTree>
    <p:extLst>
      <p:ext uri="{BB962C8B-B14F-4D97-AF65-F5344CB8AC3E}">
        <p14:creationId xmlns:p14="http://schemas.microsoft.com/office/powerpoint/2010/main" val="429154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4" grpId="0"/>
      <p:bldP spid="26" grpId="0"/>
      <p:bldP spid="27" grpId="0"/>
      <p:bldP spid="28" grpId="0"/>
      <p:bldP spid="29" grpId="0"/>
      <p:bldP spid="30" grpId="0"/>
      <p:bldP spid="23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2"/>
          <p:cNvSpPr txBox="1">
            <a:spLocks/>
          </p:cNvSpPr>
          <p:nvPr/>
        </p:nvSpPr>
        <p:spPr>
          <a:xfrm>
            <a:off x="2547244" y="2288543"/>
            <a:ext cx="5473165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defPPr>
              <a:defRPr lang="nl-BE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000" b="1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BACKGROUND &amp; OBJECTIVES OVERVIEW</a:t>
            </a:r>
          </a:p>
        </p:txBody>
      </p:sp>
      <p:sp>
        <p:nvSpPr>
          <p:cNvPr id="14" name="Text Placeholder 22"/>
          <p:cNvSpPr txBox="1">
            <a:spLocks/>
          </p:cNvSpPr>
          <p:nvPr/>
        </p:nvSpPr>
        <p:spPr>
          <a:xfrm>
            <a:off x="2547244" y="2795817"/>
            <a:ext cx="4131259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METHOD, SAMPLE, WEIGHTING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7" name="Text Placeholder 22"/>
          <p:cNvSpPr txBox="1">
            <a:spLocks/>
          </p:cNvSpPr>
          <p:nvPr/>
        </p:nvSpPr>
        <p:spPr>
          <a:xfrm>
            <a:off x="2547244" y="3303091"/>
            <a:ext cx="4624215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AWARENESS, USAGE &amp; ATTITUDES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8" name="Text Placeholder 22"/>
          <p:cNvSpPr txBox="1">
            <a:spLocks/>
          </p:cNvSpPr>
          <p:nvPr/>
        </p:nvSpPr>
        <p:spPr>
          <a:xfrm>
            <a:off x="2547244" y="3810365"/>
            <a:ext cx="2347630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SITE ACTIVATION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9" name="Text Placeholder 22"/>
          <p:cNvSpPr txBox="1">
            <a:spLocks/>
          </p:cNvSpPr>
          <p:nvPr/>
        </p:nvSpPr>
        <p:spPr>
          <a:xfrm>
            <a:off x="2547244" y="4317639"/>
            <a:ext cx="3679212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AREAS FOR IMPROVEMENT</a:t>
            </a:r>
            <a:endParaRPr lang="en-GB" sz="2000" dirty="0"/>
          </a:p>
        </p:txBody>
      </p:sp>
      <p:sp>
        <p:nvSpPr>
          <p:cNvPr id="20" name="Text Placeholder 22"/>
          <p:cNvSpPr txBox="1">
            <a:spLocks/>
          </p:cNvSpPr>
          <p:nvPr/>
        </p:nvSpPr>
        <p:spPr>
          <a:xfrm>
            <a:off x="2547244" y="4824913"/>
            <a:ext cx="886909" cy="362304"/>
          </a:xfrm>
          <a:prstGeom prst="rect">
            <a:avLst/>
          </a:prstGeom>
          <a:solidFill>
            <a:srgbClr val="F34256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prstClr val="white"/>
                </a:solidFill>
              </a:rPr>
              <a:t>Q &amp; A</a:t>
            </a:r>
          </a:p>
        </p:txBody>
      </p:sp>
      <p:sp>
        <p:nvSpPr>
          <p:cNvPr id="21" name="Text Placeholder 22"/>
          <p:cNvSpPr txBox="1">
            <a:spLocks/>
          </p:cNvSpPr>
          <p:nvPr/>
        </p:nvSpPr>
        <p:spPr>
          <a:xfrm>
            <a:off x="2547244" y="5332187"/>
            <a:ext cx="1495872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APPENDIX</a:t>
            </a: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9" name="Picture 8" descr="logo_ic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18" y="6424988"/>
            <a:ext cx="323523" cy="31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6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2"/>
          <p:cNvSpPr txBox="1">
            <a:spLocks/>
          </p:cNvSpPr>
          <p:nvPr/>
        </p:nvSpPr>
        <p:spPr>
          <a:xfrm>
            <a:off x="2547244" y="2288543"/>
            <a:ext cx="5473165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BACKGROUND &amp; OBJECTIVES OVERVIEW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4" name="Text Placeholder 22"/>
          <p:cNvSpPr txBox="1">
            <a:spLocks/>
          </p:cNvSpPr>
          <p:nvPr/>
        </p:nvSpPr>
        <p:spPr>
          <a:xfrm>
            <a:off x="2547244" y="2795817"/>
            <a:ext cx="4131259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METHOD, SAMPLE, WEIGHTING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7" name="Text Placeholder 22"/>
          <p:cNvSpPr txBox="1">
            <a:spLocks/>
          </p:cNvSpPr>
          <p:nvPr/>
        </p:nvSpPr>
        <p:spPr>
          <a:xfrm>
            <a:off x="2547244" y="3303091"/>
            <a:ext cx="4624215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AWARENESS, USAGE &amp; ATTITUDES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8" name="Text Placeholder 22"/>
          <p:cNvSpPr txBox="1">
            <a:spLocks/>
          </p:cNvSpPr>
          <p:nvPr/>
        </p:nvSpPr>
        <p:spPr>
          <a:xfrm>
            <a:off x="2547244" y="3810365"/>
            <a:ext cx="2347630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SITE ACTIVATION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9" name="Text Placeholder 22"/>
          <p:cNvSpPr txBox="1">
            <a:spLocks/>
          </p:cNvSpPr>
          <p:nvPr/>
        </p:nvSpPr>
        <p:spPr>
          <a:xfrm>
            <a:off x="2547244" y="4317639"/>
            <a:ext cx="3679212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AREAS FOR IMPROVEMENT</a:t>
            </a:r>
            <a:endParaRPr lang="en-GB" sz="2000" dirty="0"/>
          </a:p>
        </p:txBody>
      </p:sp>
      <p:sp>
        <p:nvSpPr>
          <p:cNvPr id="20" name="Text Placeholder 22"/>
          <p:cNvSpPr txBox="1">
            <a:spLocks/>
          </p:cNvSpPr>
          <p:nvPr/>
        </p:nvSpPr>
        <p:spPr>
          <a:xfrm>
            <a:off x="2547244" y="4824913"/>
            <a:ext cx="886909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prstClr val="white"/>
                </a:solidFill>
              </a:rPr>
              <a:t>Q &amp; A</a:t>
            </a:r>
          </a:p>
        </p:txBody>
      </p:sp>
      <p:sp>
        <p:nvSpPr>
          <p:cNvPr id="21" name="Text Placeholder 22"/>
          <p:cNvSpPr txBox="1">
            <a:spLocks/>
          </p:cNvSpPr>
          <p:nvPr/>
        </p:nvSpPr>
        <p:spPr>
          <a:xfrm>
            <a:off x="2547244" y="5332187"/>
            <a:ext cx="1495872" cy="362304"/>
          </a:xfrm>
          <a:prstGeom prst="rect">
            <a:avLst/>
          </a:prstGeom>
          <a:solidFill>
            <a:srgbClr val="000000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APPENDIX</a:t>
            </a: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9" name="Picture 8" descr="logo_ic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18" y="6424988"/>
            <a:ext cx="323523" cy="31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6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ResearchCommunities_titelPage.psd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65BBD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091"/>
          <a:stretch/>
        </p:blipFill>
        <p:spPr>
          <a:xfrm>
            <a:off x="0" y="-10398"/>
            <a:ext cx="9144000" cy="6694597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65BBD0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66653" y="6420069"/>
            <a:ext cx="0" cy="28195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22877" r="8524" b="12528"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545667" y="6451600"/>
            <a:ext cx="2133600" cy="365125"/>
          </a:xfrm>
          <a:prstGeom prst="rect">
            <a:avLst/>
          </a:prstGeom>
        </p:spPr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 Placeholder 22"/>
          <p:cNvSpPr txBox="1">
            <a:spLocks/>
          </p:cNvSpPr>
          <p:nvPr/>
        </p:nvSpPr>
        <p:spPr>
          <a:xfrm>
            <a:off x="2157740" y="6455398"/>
            <a:ext cx="3352649" cy="239193"/>
          </a:xfrm>
          <a:prstGeom prst="rect">
            <a:avLst/>
          </a:prstGeom>
          <a:solidFill>
            <a:srgbClr val="65BBD0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white"/>
                </a:solidFill>
              </a:rPr>
              <a:t>BACKGROUND &amp; OBJECTIVES OVERVIEW</a:t>
            </a:r>
          </a:p>
        </p:txBody>
      </p:sp>
      <p:sp>
        <p:nvSpPr>
          <p:cNvPr id="21" name="Freeform 20"/>
          <p:cNvSpPr/>
          <p:nvPr/>
        </p:nvSpPr>
        <p:spPr>
          <a:xfrm>
            <a:off x="7705316" y="6005028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57" name="Rechthoek 4"/>
          <p:cNvSpPr/>
          <p:nvPr/>
        </p:nvSpPr>
        <p:spPr>
          <a:xfrm>
            <a:off x="249300" y="2742726"/>
            <a:ext cx="2616862" cy="2572223"/>
          </a:xfrm>
          <a:prstGeom prst="rect">
            <a:avLst/>
          </a:prstGeom>
          <a:solidFill>
            <a:srgbClr val="65BBD0"/>
          </a:solidFill>
          <a:ln>
            <a:solidFill>
              <a:srgbClr val="65BB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GB" sz="1600" b="1" dirty="0" smtClean="0">
                <a:solidFill>
                  <a:prstClr val="white"/>
                </a:solidFill>
              </a:rPr>
              <a:t>Screened for:</a:t>
            </a:r>
          </a:p>
          <a:p>
            <a:pPr>
              <a:spcAft>
                <a:spcPts val="1200"/>
              </a:spcAft>
            </a:pPr>
            <a:r>
              <a:rPr lang="en-GB" sz="1600" b="1" dirty="0" smtClean="0">
                <a:solidFill>
                  <a:prstClr val="white"/>
                </a:solidFill>
              </a:rPr>
              <a:t>Interest in arts/culture/history</a:t>
            </a:r>
          </a:p>
          <a:p>
            <a:pPr>
              <a:spcAft>
                <a:spcPts val="1200"/>
              </a:spcAft>
            </a:pPr>
            <a:r>
              <a:rPr lang="en-GB" sz="1600" b="1" dirty="0" smtClean="0">
                <a:solidFill>
                  <a:prstClr val="white"/>
                </a:solidFill>
              </a:rPr>
              <a:t>Visited  museums, exhibitions, libraries, events in last six months</a:t>
            </a:r>
          </a:p>
        </p:txBody>
      </p:sp>
      <p:sp>
        <p:nvSpPr>
          <p:cNvPr id="58" name="Down Arrow 57"/>
          <p:cNvSpPr/>
          <p:nvPr/>
        </p:nvSpPr>
        <p:spPr>
          <a:xfrm rot="16378873">
            <a:off x="1111970" y="1290280"/>
            <a:ext cx="735291" cy="1800479"/>
          </a:xfrm>
          <a:prstGeom prst="downArrow">
            <a:avLst/>
          </a:prstGeom>
          <a:solidFill>
            <a:srgbClr val="65BBD0"/>
          </a:solidFill>
          <a:ln>
            <a:solidFill>
              <a:srgbClr val="65BBD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000" b="1" dirty="0" smtClean="0">
                <a:solidFill>
                  <a:prstClr val="white"/>
                </a:solidFill>
              </a:rPr>
              <a:t>Screening</a:t>
            </a:r>
            <a:endParaRPr lang="en-GB" sz="2000" b="1" dirty="0">
              <a:solidFill>
                <a:prstClr val="white"/>
              </a:solidFill>
            </a:endParaRPr>
          </a:p>
        </p:txBody>
      </p:sp>
      <p:sp>
        <p:nvSpPr>
          <p:cNvPr id="59" name="Rechthoek 4"/>
          <p:cNvSpPr/>
          <p:nvPr/>
        </p:nvSpPr>
        <p:spPr>
          <a:xfrm>
            <a:off x="3286712" y="2806623"/>
            <a:ext cx="2614605" cy="28999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GB" sz="1600" b="1" dirty="0" smtClean="0">
                <a:solidFill>
                  <a:prstClr val="white"/>
                </a:solidFill>
              </a:rPr>
              <a:t>Awareness and usage of </a:t>
            </a:r>
            <a:r>
              <a:rPr lang="en-GB" sz="1600" b="1" dirty="0" err="1" smtClean="0">
                <a:solidFill>
                  <a:prstClr val="white"/>
                </a:solidFill>
              </a:rPr>
              <a:t>europeana</a:t>
            </a:r>
            <a:r>
              <a:rPr lang="en-GB" sz="1600" b="1" dirty="0" smtClean="0">
                <a:solidFill>
                  <a:prstClr val="white"/>
                </a:solidFill>
              </a:rPr>
              <a:t> and competitive set</a:t>
            </a:r>
          </a:p>
          <a:p>
            <a:pPr>
              <a:spcAft>
                <a:spcPts val="1200"/>
              </a:spcAft>
            </a:pPr>
            <a:r>
              <a:rPr lang="en-GB" sz="1600" b="1" dirty="0" smtClean="0">
                <a:solidFill>
                  <a:prstClr val="white"/>
                </a:solidFill>
              </a:rPr>
              <a:t>Likelihood to visit again and recommend</a:t>
            </a:r>
          </a:p>
          <a:p>
            <a:pPr>
              <a:spcAft>
                <a:spcPts val="1200"/>
              </a:spcAft>
            </a:pPr>
            <a:r>
              <a:rPr lang="en-GB" sz="1600" b="1" dirty="0" smtClean="0">
                <a:solidFill>
                  <a:prstClr val="white"/>
                </a:solidFill>
              </a:rPr>
              <a:t>Source of awareness</a:t>
            </a:r>
          </a:p>
          <a:p>
            <a:pPr>
              <a:spcAft>
                <a:spcPts val="1200"/>
              </a:spcAft>
            </a:pPr>
            <a:r>
              <a:rPr lang="en-GB" sz="1600" b="1" dirty="0" smtClean="0">
                <a:solidFill>
                  <a:prstClr val="white"/>
                </a:solidFill>
              </a:rPr>
              <a:t>Attitudes to </a:t>
            </a:r>
            <a:r>
              <a:rPr lang="en-GB" sz="1600" b="1" dirty="0" err="1" smtClean="0">
                <a:solidFill>
                  <a:prstClr val="white"/>
                </a:solidFill>
              </a:rPr>
              <a:t>europeana</a:t>
            </a:r>
            <a:endParaRPr lang="en-GB" sz="1600" b="1" dirty="0" smtClean="0">
              <a:solidFill>
                <a:prstClr val="white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1600" b="1" dirty="0" smtClean="0">
                <a:solidFill>
                  <a:srgbClr val="FF0000"/>
                </a:solidFill>
              </a:rPr>
              <a:t>PLUS interest &amp; awareness of the specific campaign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60" name="Rechthoek 4"/>
          <p:cNvSpPr/>
          <p:nvPr/>
        </p:nvSpPr>
        <p:spPr>
          <a:xfrm>
            <a:off x="6344238" y="2962168"/>
            <a:ext cx="2479127" cy="221547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GB" sz="1600" b="1" dirty="0" smtClean="0">
                <a:solidFill>
                  <a:prstClr val="white"/>
                </a:solidFill>
              </a:rPr>
              <a:t>All respondents directed to </a:t>
            </a:r>
            <a:r>
              <a:rPr lang="en-GB" sz="1600" b="1" dirty="0" err="1" smtClean="0">
                <a:solidFill>
                  <a:prstClr val="white"/>
                </a:solidFill>
              </a:rPr>
              <a:t>europeana</a:t>
            </a:r>
            <a:r>
              <a:rPr lang="en-GB" sz="1600" b="1" dirty="0" smtClean="0">
                <a:solidFill>
                  <a:prstClr val="white"/>
                </a:solidFill>
              </a:rPr>
              <a:t> and asked:</a:t>
            </a:r>
          </a:p>
          <a:p>
            <a:pPr>
              <a:spcAft>
                <a:spcPts val="1200"/>
              </a:spcAft>
            </a:pPr>
            <a:r>
              <a:rPr lang="en-GB" sz="1600" b="1" dirty="0" smtClean="0">
                <a:solidFill>
                  <a:prstClr val="white"/>
                </a:solidFill>
              </a:rPr>
              <a:t>Attitude statements</a:t>
            </a:r>
          </a:p>
          <a:p>
            <a:pPr>
              <a:spcAft>
                <a:spcPts val="1200"/>
              </a:spcAft>
            </a:pPr>
            <a:r>
              <a:rPr lang="en-GB" sz="1600" b="1" dirty="0" smtClean="0">
                <a:solidFill>
                  <a:prstClr val="white"/>
                </a:solidFill>
              </a:rPr>
              <a:t>Likelihood of returning/recommending</a:t>
            </a:r>
          </a:p>
          <a:p>
            <a:pPr>
              <a:spcAft>
                <a:spcPts val="1200"/>
              </a:spcAft>
            </a:pPr>
            <a:r>
              <a:rPr lang="en-GB" sz="1600" b="1" dirty="0" smtClean="0">
                <a:solidFill>
                  <a:prstClr val="white"/>
                </a:solidFill>
              </a:rPr>
              <a:t>Likes/dislikes/suggestions</a:t>
            </a:r>
            <a:endParaRPr lang="en-GB" sz="1600" b="1" dirty="0">
              <a:solidFill>
                <a:prstClr val="white"/>
              </a:solidFill>
            </a:endParaRPr>
          </a:p>
        </p:txBody>
      </p:sp>
      <p:sp>
        <p:nvSpPr>
          <p:cNvPr id="61" name="Down Arrow 60"/>
          <p:cNvSpPr/>
          <p:nvPr/>
        </p:nvSpPr>
        <p:spPr>
          <a:xfrm rot="16200000">
            <a:off x="4315533" y="992142"/>
            <a:ext cx="735291" cy="2778108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000" b="1" dirty="0" smtClean="0">
                <a:solidFill>
                  <a:prstClr val="white"/>
                </a:solidFill>
              </a:rPr>
              <a:t>Awareness and Usage</a:t>
            </a:r>
            <a:endParaRPr lang="en-GB" sz="2000" b="1" dirty="0">
              <a:solidFill>
                <a:prstClr val="white"/>
              </a:solidFill>
            </a:endParaRPr>
          </a:p>
        </p:txBody>
      </p:sp>
      <p:sp>
        <p:nvSpPr>
          <p:cNvPr id="62" name="Down Arrow 61"/>
          <p:cNvSpPr/>
          <p:nvPr/>
        </p:nvSpPr>
        <p:spPr>
          <a:xfrm rot="15920772">
            <a:off x="7261170" y="1323630"/>
            <a:ext cx="735291" cy="2065532"/>
          </a:xfrm>
          <a:prstGeom prst="down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ctr"/>
            <a:r>
              <a:rPr lang="en-GB" sz="2000" b="1" dirty="0" smtClean="0">
                <a:solidFill>
                  <a:prstClr val="white"/>
                </a:solidFill>
              </a:rPr>
              <a:t>Activation</a:t>
            </a:r>
            <a:endParaRPr lang="en-GB" sz="2000" b="1" dirty="0">
              <a:solidFill>
                <a:prstClr val="white"/>
              </a:solidFill>
            </a:endParaRPr>
          </a:p>
        </p:txBody>
      </p:sp>
      <p:sp>
        <p:nvSpPr>
          <p:cNvPr id="63" name="Rechthoek 4"/>
          <p:cNvSpPr/>
          <p:nvPr/>
        </p:nvSpPr>
        <p:spPr>
          <a:xfrm>
            <a:off x="359301" y="271443"/>
            <a:ext cx="5328980" cy="53515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prstClr val="white"/>
                </a:solidFill>
              </a:rPr>
              <a:t>Quantitative Study</a:t>
            </a:r>
            <a:endParaRPr lang="en-GB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1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2"/>
          <p:cNvSpPr txBox="1">
            <a:spLocks/>
          </p:cNvSpPr>
          <p:nvPr/>
        </p:nvSpPr>
        <p:spPr>
          <a:xfrm>
            <a:off x="2547244" y="2288543"/>
            <a:ext cx="5473165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BACKGROUND &amp; OBJECTIVES OVERVIEW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4" name="Text Placeholder 22"/>
          <p:cNvSpPr txBox="1">
            <a:spLocks/>
          </p:cNvSpPr>
          <p:nvPr/>
        </p:nvSpPr>
        <p:spPr>
          <a:xfrm>
            <a:off x="2547244" y="2795817"/>
            <a:ext cx="4131259" cy="362304"/>
          </a:xfrm>
          <a:prstGeom prst="rect">
            <a:avLst/>
          </a:prstGeom>
          <a:solidFill>
            <a:srgbClr val="F19300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METHOD, SAMPLE, WEIGHTING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7" name="Text Placeholder 22"/>
          <p:cNvSpPr txBox="1">
            <a:spLocks/>
          </p:cNvSpPr>
          <p:nvPr/>
        </p:nvSpPr>
        <p:spPr>
          <a:xfrm>
            <a:off x="2547244" y="3303091"/>
            <a:ext cx="4624215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AWARENESS, USAGE &amp; ATTITUDES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8" name="Text Placeholder 22"/>
          <p:cNvSpPr txBox="1">
            <a:spLocks/>
          </p:cNvSpPr>
          <p:nvPr/>
        </p:nvSpPr>
        <p:spPr>
          <a:xfrm>
            <a:off x="2547244" y="3810365"/>
            <a:ext cx="2347630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SITE ACTIVATION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9" name="Text Placeholder 22"/>
          <p:cNvSpPr txBox="1">
            <a:spLocks/>
          </p:cNvSpPr>
          <p:nvPr/>
        </p:nvSpPr>
        <p:spPr>
          <a:xfrm>
            <a:off x="2547244" y="4317639"/>
            <a:ext cx="3679212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AREAS FOR IMPROVEMENT</a:t>
            </a:r>
            <a:endParaRPr lang="en-GB" sz="2000" dirty="0"/>
          </a:p>
        </p:txBody>
      </p:sp>
      <p:sp>
        <p:nvSpPr>
          <p:cNvPr id="20" name="Text Placeholder 22"/>
          <p:cNvSpPr txBox="1">
            <a:spLocks/>
          </p:cNvSpPr>
          <p:nvPr/>
        </p:nvSpPr>
        <p:spPr>
          <a:xfrm>
            <a:off x="2547244" y="4824913"/>
            <a:ext cx="886909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prstClr val="white"/>
                </a:solidFill>
              </a:rPr>
              <a:t>Q &amp; A</a:t>
            </a:r>
          </a:p>
        </p:txBody>
      </p:sp>
      <p:sp>
        <p:nvSpPr>
          <p:cNvPr id="21" name="Text Placeholder 22"/>
          <p:cNvSpPr txBox="1">
            <a:spLocks/>
          </p:cNvSpPr>
          <p:nvPr/>
        </p:nvSpPr>
        <p:spPr>
          <a:xfrm>
            <a:off x="2547244" y="5332187"/>
            <a:ext cx="1495872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APPENDIX</a:t>
            </a: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9" name="Picture 8" descr="logo_ic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18" y="6424988"/>
            <a:ext cx="323523" cy="31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6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ResearchCommunities_titelPage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43"/>
          <a:stretch/>
        </p:blipFill>
        <p:spPr>
          <a:xfrm>
            <a:off x="0" y="0"/>
            <a:ext cx="9144000" cy="6515103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F19300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66653" y="6420069"/>
            <a:ext cx="0" cy="28195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22877" r="8524" b="12528"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545667" y="6451600"/>
            <a:ext cx="2133600" cy="365125"/>
          </a:xfrm>
          <a:prstGeom prst="rect">
            <a:avLst/>
          </a:prstGeom>
        </p:spPr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 Placeholder 22"/>
          <p:cNvSpPr txBox="1">
            <a:spLocks/>
          </p:cNvSpPr>
          <p:nvPr/>
        </p:nvSpPr>
        <p:spPr>
          <a:xfrm>
            <a:off x="2157740" y="6455398"/>
            <a:ext cx="2557110" cy="239193"/>
          </a:xfrm>
          <a:prstGeom prst="rect">
            <a:avLst/>
          </a:prstGeom>
          <a:solidFill>
            <a:srgbClr val="F19300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METHOD, SAMPLE, WEIGHTING</a:t>
            </a:r>
          </a:p>
        </p:txBody>
      </p:sp>
      <p:sp>
        <p:nvSpPr>
          <p:cNvPr id="21" name="Freeform 20"/>
          <p:cNvSpPr/>
          <p:nvPr/>
        </p:nvSpPr>
        <p:spPr>
          <a:xfrm>
            <a:off x="7705316" y="6005028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17" name="Rechthoek 4"/>
          <p:cNvSpPr/>
          <p:nvPr/>
        </p:nvSpPr>
        <p:spPr>
          <a:xfrm>
            <a:off x="359301" y="1080181"/>
            <a:ext cx="7347036" cy="143738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GB" sz="1600" b="1" dirty="0" smtClean="0">
                <a:solidFill>
                  <a:prstClr val="white"/>
                </a:solidFill>
              </a:rPr>
              <a:t>All respondents had to have: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prstClr val="white"/>
                </a:solidFill>
              </a:rPr>
              <a:t>Interest in arts/culture/history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prstClr val="white"/>
                </a:solidFill>
              </a:rPr>
              <a:t>Visited  museums, exhibitions, libraries, events in last six months</a:t>
            </a:r>
          </a:p>
        </p:txBody>
      </p:sp>
      <p:sp>
        <p:nvSpPr>
          <p:cNvPr id="18" name="Rechthoek 4"/>
          <p:cNvSpPr/>
          <p:nvPr/>
        </p:nvSpPr>
        <p:spPr>
          <a:xfrm>
            <a:off x="359301" y="271443"/>
            <a:ext cx="5328980" cy="53515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prstClr val="white"/>
                </a:solidFill>
              </a:rPr>
              <a:t>Sample - Screening</a:t>
            </a:r>
            <a:endParaRPr lang="en-GB" sz="2400" b="1" dirty="0">
              <a:solidFill>
                <a:prstClr val="white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47820"/>
              </p:ext>
            </p:extLst>
          </p:nvPr>
        </p:nvGraphicFramePr>
        <p:xfrm>
          <a:off x="1751164" y="2787036"/>
          <a:ext cx="6216491" cy="2062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41319"/>
                <a:gridCol w="2437586"/>
                <a:gridCol w="2437586"/>
              </a:tblGrid>
              <a:tr h="370840">
                <a:tc>
                  <a:txBody>
                    <a:bodyPr/>
                    <a:lstStyle/>
                    <a:p>
                      <a:endParaRPr lang="nl-BE" sz="1800" b="1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Unweighted</a:t>
                      </a:r>
                      <a:r>
                        <a:rPr lang="en-GB" sz="1600" dirty="0" smtClean="0"/>
                        <a:t> screened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sample W1</a:t>
                      </a:r>
                      <a:endParaRPr lang="nl-B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/>
                        <a:t>Unweighted</a:t>
                      </a:r>
                      <a:r>
                        <a:rPr lang="en-GB" sz="1600" dirty="0" smtClean="0"/>
                        <a:t> screened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600" dirty="0" smtClean="0"/>
                        <a:t>sample W2</a:t>
                      </a:r>
                      <a:endParaRPr lang="nl-B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Italy</a:t>
                      </a:r>
                      <a:endParaRPr lang="nl-B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516</a:t>
                      </a:r>
                      <a:endParaRPr lang="nl-B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510</a:t>
                      </a:r>
                      <a:endParaRPr lang="nl-B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Norway</a:t>
                      </a:r>
                      <a:endParaRPr lang="nl-B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505</a:t>
                      </a:r>
                      <a:endParaRPr lang="nl-B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502</a:t>
                      </a:r>
                      <a:endParaRPr lang="nl-B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Poland</a:t>
                      </a:r>
                      <a:endParaRPr lang="nl-B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530</a:t>
                      </a:r>
                      <a:endParaRPr lang="nl-B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558</a:t>
                      </a:r>
                      <a:endParaRPr lang="nl-B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Total</a:t>
                      </a:r>
                      <a:endParaRPr lang="nl-B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1,551</a:t>
                      </a:r>
                      <a:endParaRPr lang="nl-B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1,570</a:t>
                      </a:r>
                      <a:endParaRPr lang="nl-B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chthoek 4"/>
          <p:cNvSpPr/>
          <p:nvPr/>
        </p:nvSpPr>
        <p:spPr>
          <a:xfrm>
            <a:off x="718227" y="5224976"/>
            <a:ext cx="7879824" cy="53515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prstClr val="white"/>
                </a:solidFill>
              </a:rPr>
              <a:t>All respondents weighted by age and gender within country (W1 and 2)</a:t>
            </a:r>
            <a:endParaRPr lang="en-GB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8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ResearchCommunities_titelPage.ps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43"/>
          <a:stretch/>
        </p:blipFill>
        <p:spPr>
          <a:xfrm>
            <a:off x="0" y="0"/>
            <a:ext cx="9144000" cy="6515103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-10752" y="6195490"/>
            <a:ext cx="9163218" cy="672936"/>
          </a:xfrm>
          <a:custGeom>
            <a:avLst/>
            <a:gdLst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77800 w 9685867"/>
              <a:gd name="connsiteY3" fmla="*/ 8720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135466 w 9685867"/>
              <a:gd name="connsiteY3" fmla="*/ 440267 h 931333"/>
              <a:gd name="connsiteX4" fmla="*/ 0 w 9685867"/>
              <a:gd name="connsiteY4" fmla="*/ 0 h 931333"/>
              <a:gd name="connsiteX0" fmla="*/ 0 w 9685867"/>
              <a:gd name="connsiteY0" fmla="*/ 0 h 931333"/>
              <a:gd name="connsiteX1" fmla="*/ 9685867 w 9685867"/>
              <a:gd name="connsiteY1" fmla="*/ 304800 h 931333"/>
              <a:gd name="connsiteX2" fmla="*/ 9677400 w 9685867"/>
              <a:gd name="connsiteY2" fmla="*/ 931333 h 931333"/>
              <a:gd name="connsiteX3" fmla="*/ 279399 w 9685867"/>
              <a:gd name="connsiteY3" fmla="*/ 711201 h 931333"/>
              <a:gd name="connsiteX4" fmla="*/ 0 w 9685867"/>
              <a:gd name="connsiteY4" fmla="*/ 0 h 931333"/>
              <a:gd name="connsiteX0" fmla="*/ 0 w 9685867"/>
              <a:gd name="connsiteY0" fmla="*/ 0 h 719667"/>
              <a:gd name="connsiteX1" fmla="*/ 9685867 w 9685867"/>
              <a:gd name="connsiteY1" fmla="*/ 304800 h 719667"/>
              <a:gd name="connsiteX2" fmla="*/ 9668934 w 9685867"/>
              <a:gd name="connsiteY2" fmla="*/ 719667 h 719667"/>
              <a:gd name="connsiteX3" fmla="*/ 279399 w 9685867"/>
              <a:gd name="connsiteY3" fmla="*/ 711201 h 719667"/>
              <a:gd name="connsiteX4" fmla="*/ 0 w 9685867"/>
              <a:gd name="connsiteY4" fmla="*/ 0 h 719667"/>
              <a:gd name="connsiteX0" fmla="*/ 0 w 9414934"/>
              <a:gd name="connsiteY0" fmla="*/ 0 h 719667"/>
              <a:gd name="connsiteX1" fmla="*/ 9414934 w 9414934"/>
              <a:gd name="connsiteY1" fmla="*/ 304800 h 719667"/>
              <a:gd name="connsiteX2" fmla="*/ 9398001 w 9414934"/>
              <a:gd name="connsiteY2" fmla="*/ 719667 h 719667"/>
              <a:gd name="connsiteX3" fmla="*/ 8466 w 9414934"/>
              <a:gd name="connsiteY3" fmla="*/ 711201 h 719667"/>
              <a:gd name="connsiteX4" fmla="*/ 0 w 9414934"/>
              <a:gd name="connsiteY4" fmla="*/ 0 h 719667"/>
              <a:gd name="connsiteX0" fmla="*/ 0 w 9398001"/>
              <a:gd name="connsiteY0" fmla="*/ 0 h 719667"/>
              <a:gd name="connsiteX1" fmla="*/ 9287934 w 9398001"/>
              <a:gd name="connsiteY1" fmla="*/ 296334 h 719667"/>
              <a:gd name="connsiteX2" fmla="*/ 9398001 w 9398001"/>
              <a:gd name="connsiteY2" fmla="*/ 719667 h 719667"/>
              <a:gd name="connsiteX3" fmla="*/ 8466 w 9398001"/>
              <a:gd name="connsiteY3" fmla="*/ 711201 h 719667"/>
              <a:gd name="connsiteX4" fmla="*/ 0 w 9398001"/>
              <a:gd name="connsiteY4" fmla="*/ 0 h 719667"/>
              <a:gd name="connsiteX0" fmla="*/ 0 w 9313334"/>
              <a:gd name="connsiteY0" fmla="*/ 0 h 719667"/>
              <a:gd name="connsiteX1" fmla="*/ 9287934 w 9313334"/>
              <a:gd name="connsiteY1" fmla="*/ 296334 h 719667"/>
              <a:gd name="connsiteX2" fmla="*/ 9313334 w 9313334"/>
              <a:gd name="connsiteY2" fmla="*/ 719667 h 719667"/>
              <a:gd name="connsiteX3" fmla="*/ 8466 w 9313334"/>
              <a:gd name="connsiteY3" fmla="*/ 711201 h 719667"/>
              <a:gd name="connsiteX4" fmla="*/ 0 w 9313334"/>
              <a:gd name="connsiteY4" fmla="*/ 0 h 719667"/>
              <a:gd name="connsiteX0" fmla="*/ 33867 w 9304868"/>
              <a:gd name="connsiteY0" fmla="*/ 0 h 719667"/>
              <a:gd name="connsiteX1" fmla="*/ 9279468 w 9304868"/>
              <a:gd name="connsiteY1" fmla="*/ 296334 h 719667"/>
              <a:gd name="connsiteX2" fmla="*/ 9304868 w 9304868"/>
              <a:gd name="connsiteY2" fmla="*/ 719667 h 719667"/>
              <a:gd name="connsiteX3" fmla="*/ 0 w 9304868"/>
              <a:gd name="connsiteY3" fmla="*/ 711201 h 719667"/>
              <a:gd name="connsiteX4" fmla="*/ 33867 w 93048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711201 h 719667"/>
              <a:gd name="connsiteX4" fmla="*/ 0 w 9271001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25400 w 9271001"/>
              <a:gd name="connsiteY3" fmla="*/ 643467 h 719667"/>
              <a:gd name="connsiteX4" fmla="*/ 0 w 9271001"/>
              <a:gd name="connsiteY4" fmla="*/ 0 h 719667"/>
              <a:gd name="connsiteX0" fmla="*/ 8467 w 9279468"/>
              <a:gd name="connsiteY0" fmla="*/ 0 h 719667"/>
              <a:gd name="connsiteX1" fmla="*/ 9254068 w 9279468"/>
              <a:gd name="connsiteY1" fmla="*/ 296334 h 719667"/>
              <a:gd name="connsiteX2" fmla="*/ 9279468 w 9279468"/>
              <a:gd name="connsiteY2" fmla="*/ 719667 h 719667"/>
              <a:gd name="connsiteX3" fmla="*/ 0 w 9279468"/>
              <a:gd name="connsiteY3" fmla="*/ 677334 h 719667"/>
              <a:gd name="connsiteX4" fmla="*/ 8467 w 9279468"/>
              <a:gd name="connsiteY4" fmla="*/ 0 h 719667"/>
              <a:gd name="connsiteX0" fmla="*/ 0 w 9271001"/>
              <a:gd name="connsiteY0" fmla="*/ 0 h 719667"/>
              <a:gd name="connsiteX1" fmla="*/ 9245601 w 9271001"/>
              <a:gd name="connsiteY1" fmla="*/ 296334 h 719667"/>
              <a:gd name="connsiteX2" fmla="*/ 9271001 w 9271001"/>
              <a:gd name="connsiteY2" fmla="*/ 719667 h 719667"/>
              <a:gd name="connsiteX3" fmla="*/ 8467 w 9271001"/>
              <a:gd name="connsiteY3" fmla="*/ 685800 h 719667"/>
              <a:gd name="connsiteX4" fmla="*/ 0 w 9271001"/>
              <a:gd name="connsiteY4" fmla="*/ 0 h 719667"/>
              <a:gd name="connsiteX0" fmla="*/ 0 w 9262534"/>
              <a:gd name="connsiteY0" fmla="*/ 0 h 728133"/>
              <a:gd name="connsiteX1" fmla="*/ 9237134 w 9262534"/>
              <a:gd name="connsiteY1" fmla="*/ 304800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262534"/>
              <a:gd name="connsiteY0" fmla="*/ 0 h 728133"/>
              <a:gd name="connsiteX1" fmla="*/ 9152467 w 9262534"/>
              <a:gd name="connsiteY1" fmla="*/ 296333 h 728133"/>
              <a:gd name="connsiteX2" fmla="*/ 9262534 w 9262534"/>
              <a:gd name="connsiteY2" fmla="*/ 728133 h 728133"/>
              <a:gd name="connsiteX3" fmla="*/ 0 w 9262534"/>
              <a:gd name="connsiteY3" fmla="*/ 694266 h 728133"/>
              <a:gd name="connsiteX4" fmla="*/ 0 w 9262534"/>
              <a:gd name="connsiteY4" fmla="*/ 0 h 728133"/>
              <a:gd name="connsiteX0" fmla="*/ 0 w 9169401"/>
              <a:gd name="connsiteY0" fmla="*/ 0 h 728133"/>
              <a:gd name="connsiteX1" fmla="*/ 9152467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0 w 9169401"/>
              <a:gd name="connsiteY0" fmla="*/ 0 h 728133"/>
              <a:gd name="connsiteX1" fmla="*/ 9169400 w 9169401"/>
              <a:gd name="connsiteY1" fmla="*/ 296333 h 728133"/>
              <a:gd name="connsiteX2" fmla="*/ 9169401 w 9169401"/>
              <a:gd name="connsiteY2" fmla="*/ 728133 h 728133"/>
              <a:gd name="connsiteX3" fmla="*/ 0 w 9169401"/>
              <a:gd name="connsiteY3" fmla="*/ 694266 h 728133"/>
              <a:gd name="connsiteX4" fmla="*/ 0 w 9169401"/>
              <a:gd name="connsiteY4" fmla="*/ 0 h 728133"/>
              <a:gd name="connsiteX0" fmla="*/ 5080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50800 w 9169401"/>
              <a:gd name="connsiteY4" fmla="*/ 0 h 721783"/>
              <a:gd name="connsiteX0" fmla="*/ 6350 w 9169401"/>
              <a:gd name="connsiteY0" fmla="*/ 0 h 721783"/>
              <a:gd name="connsiteX1" fmla="*/ 9169400 w 9169401"/>
              <a:gd name="connsiteY1" fmla="*/ 289983 h 721783"/>
              <a:gd name="connsiteX2" fmla="*/ 9169401 w 9169401"/>
              <a:gd name="connsiteY2" fmla="*/ 721783 h 721783"/>
              <a:gd name="connsiteX3" fmla="*/ 0 w 9169401"/>
              <a:gd name="connsiteY3" fmla="*/ 687916 h 721783"/>
              <a:gd name="connsiteX4" fmla="*/ 6350 w 9169401"/>
              <a:gd name="connsiteY4" fmla="*/ 0 h 721783"/>
              <a:gd name="connsiteX0" fmla="*/ 60 w 9163111"/>
              <a:gd name="connsiteY0" fmla="*/ 0 h 721783"/>
              <a:gd name="connsiteX1" fmla="*/ 9163110 w 9163111"/>
              <a:gd name="connsiteY1" fmla="*/ 289983 h 721783"/>
              <a:gd name="connsiteX2" fmla="*/ 9163111 w 9163111"/>
              <a:gd name="connsiteY2" fmla="*/ 721783 h 721783"/>
              <a:gd name="connsiteX3" fmla="*/ 50860 w 9163111"/>
              <a:gd name="connsiteY3" fmla="*/ 624416 h 721783"/>
              <a:gd name="connsiteX4" fmla="*/ 60 w 9163111"/>
              <a:gd name="connsiteY4" fmla="*/ 0 h 721783"/>
              <a:gd name="connsiteX0" fmla="*/ 281 w 9163332"/>
              <a:gd name="connsiteY0" fmla="*/ 0 h 721783"/>
              <a:gd name="connsiteX1" fmla="*/ 9163331 w 9163332"/>
              <a:gd name="connsiteY1" fmla="*/ 289983 h 721783"/>
              <a:gd name="connsiteX2" fmla="*/ 9163332 w 9163332"/>
              <a:gd name="connsiteY2" fmla="*/ 721783 h 721783"/>
              <a:gd name="connsiteX3" fmla="*/ 6631 w 9163332"/>
              <a:gd name="connsiteY3" fmla="*/ 668866 h 721783"/>
              <a:gd name="connsiteX4" fmla="*/ 281 w 9163332"/>
              <a:gd name="connsiteY4" fmla="*/ 0 h 721783"/>
              <a:gd name="connsiteX0" fmla="*/ 281 w 9163332"/>
              <a:gd name="connsiteY0" fmla="*/ 0 h 668866"/>
              <a:gd name="connsiteX1" fmla="*/ 9163331 w 9163332"/>
              <a:gd name="connsiteY1" fmla="*/ 289983 h 668866"/>
              <a:gd name="connsiteX2" fmla="*/ 9163332 w 9163332"/>
              <a:gd name="connsiteY2" fmla="*/ 632229 h 668866"/>
              <a:gd name="connsiteX3" fmla="*/ 6631 w 9163332"/>
              <a:gd name="connsiteY3" fmla="*/ 668866 h 668866"/>
              <a:gd name="connsiteX4" fmla="*/ 281 w 9163332"/>
              <a:gd name="connsiteY4" fmla="*/ 0 h 66886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668866 h 672936"/>
              <a:gd name="connsiteX4" fmla="*/ 281 w 9163331"/>
              <a:gd name="connsiteY4" fmla="*/ 0 h 672936"/>
              <a:gd name="connsiteX0" fmla="*/ 281 w 9163331"/>
              <a:gd name="connsiteY0" fmla="*/ 0 h 672936"/>
              <a:gd name="connsiteX1" fmla="*/ 9163331 w 9163331"/>
              <a:gd name="connsiteY1" fmla="*/ 289983 h 672936"/>
              <a:gd name="connsiteX2" fmla="*/ 9155191 w 9163331"/>
              <a:gd name="connsiteY2" fmla="*/ 672936 h 672936"/>
              <a:gd name="connsiteX3" fmla="*/ 6631 w 9163331"/>
              <a:gd name="connsiteY3" fmla="*/ 554888 h 672936"/>
              <a:gd name="connsiteX4" fmla="*/ 281 w 9163331"/>
              <a:gd name="connsiteY4" fmla="*/ 0 h 672936"/>
              <a:gd name="connsiteX0" fmla="*/ 168 w 9163218"/>
              <a:gd name="connsiteY0" fmla="*/ 0 h 672936"/>
              <a:gd name="connsiteX1" fmla="*/ 9163218 w 9163218"/>
              <a:gd name="connsiteY1" fmla="*/ 289983 h 672936"/>
              <a:gd name="connsiteX2" fmla="*/ 9155078 w 9163218"/>
              <a:gd name="connsiteY2" fmla="*/ 672936 h 672936"/>
              <a:gd name="connsiteX3" fmla="*/ 14659 w 9163218"/>
              <a:gd name="connsiteY3" fmla="*/ 668866 h 672936"/>
              <a:gd name="connsiteX4" fmla="*/ 168 w 9163218"/>
              <a:gd name="connsiteY4" fmla="*/ 0 h 6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218" h="672936">
                <a:moveTo>
                  <a:pt x="168" y="0"/>
                </a:moveTo>
                <a:lnTo>
                  <a:pt x="9163218" y="289983"/>
                </a:lnTo>
                <a:cubicBezTo>
                  <a:pt x="9163218" y="433916"/>
                  <a:pt x="9155078" y="529003"/>
                  <a:pt x="9155078" y="672936"/>
                </a:cubicBezTo>
                <a:lnTo>
                  <a:pt x="14659" y="668866"/>
                </a:lnTo>
                <a:cubicBezTo>
                  <a:pt x="16776" y="439561"/>
                  <a:pt x="-1949" y="229305"/>
                  <a:pt x="168" y="0"/>
                </a:cubicBezTo>
                <a:close/>
              </a:path>
            </a:pathLst>
          </a:custGeom>
          <a:solidFill>
            <a:srgbClr val="F19300"/>
          </a:solidFill>
          <a:ln>
            <a:noFill/>
          </a:ln>
          <a:effectLst>
            <a:outerShdw blurRad="193675" dist="23000" dir="540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066653" y="6420069"/>
            <a:ext cx="0" cy="281956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" t="22877" r="8524" b="12528"/>
          <a:stretch/>
        </p:blipFill>
        <p:spPr>
          <a:xfrm>
            <a:off x="135627" y="6337101"/>
            <a:ext cx="1787805" cy="5209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545667" y="6451600"/>
            <a:ext cx="2133600" cy="365125"/>
          </a:xfrm>
          <a:prstGeom prst="rect">
            <a:avLst/>
          </a:prstGeom>
        </p:spPr>
        <p:txBody>
          <a:bodyPr/>
          <a:lstStyle/>
          <a:p>
            <a:fld id="{21200385-9FB8-4C40-9BFB-2DF47CAFC0A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 Placeholder 22"/>
          <p:cNvSpPr txBox="1">
            <a:spLocks/>
          </p:cNvSpPr>
          <p:nvPr/>
        </p:nvSpPr>
        <p:spPr>
          <a:xfrm>
            <a:off x="2157740" y="6455398"/>
            <a:ext cx="2557110" cy="239193"/>
          </a:xfrm>
          <a:prstGeom prst="rect">
            <a:avLst/>
          </a:prstGeom>
          <a:solidFill>
            <a:srgbClr val="F19300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</a:rPr>
              <a:t>METHOD, SAMPLE, WEIGHTING</a:t>
            </a:r>
          </a:p>
        </p:txBody>
      </p:sp>
      <p:sp>
        <p:nvSpPr>
          <p:cNvPr id="21" name="Freeform 20"/>
          <p:cNvSpPr/>
          <p:nvPr/>
        </p:nvSpPr>
        <p:spPr>
          <a:xfrm>
            <a:off x="7705316" y="6005028"/>
            <a:ext cx="1456463" cy="866529"/>
          </a:xfrm>
          <a:custGeom>
            <a:avLst/>
            <a:gdLst>
              <a:gd name="connsiteX0" fmla="*/ 127000 w 2167467"/>
              <a:gd name="connsiteY0" fmla="*/ 1185333 h 1185333"/>
              <a:gd name="connsiteX1" fmla="*/ 0 w 2167467"/>
              <a:gd name="connsiteY1" fmla="*/ 211667 h 1185333"/>
              <a:gd name="connsiteX2" fmla="*/ 2159000 w 2167467"/>
              <a:gd name="connsiteY2" fmla="*/ 0 h 1185333"/>
              <a:gd name="connsiteX3" fmla="*/ 2167467 w 2167467"/>
              <a:gd name="connsiteY3" fmla="*/ 1143000 h 1185333"/>
              <a:gd name="connsiteX4" fmla="*/ 127000 w 2167467"/>
              <a:gd name="connsiteY4" fmla="*/ 1185333 h 1185333"/>
              <a:gd name="connsiteX0" fmla="*/ 127000 w 2167467"/>
              <a:gd name="connsiteY0" fmla="*/ 1159933 h 1159933"/>
              <a:gd name="connsiteX1" fmla="*/ 0 w 2167467"/>
              <a:gd name="connsiteY1" fmla="*/ 186267 h 1159933"/>
              <a:gd name="connsiteX2" fmla="*/ 1976091 w 2167467"/>
              <a:gd name="connsiteY2" fmla="*/ 0 h 1159933"/>
              <a:gd name="connsiteX3" fmla="*/ 2167467 w 2167467"/>
              <a:gd name="connsiteY3" fmla="*/ 1117600 h 1159933"/>
              <a:gd name="connsiteX4" fmla="*/ 127000 w 2167467"/>
              <a:gd name="connsiteY4" fmla="*/ 1159933 h 1159933"/>
              <a:gd name="connsiteX0" fmla="*/ 127000 w 1984558"/>
              <a:gd name="connsiteY0" fmla="*/ 1159933 h 1159933"/>
              <a:gd name="connsiteX1" fmla="*/ 0 w 1984558"/>
              <a:gd name="connsiteY1" fmla="*/ 186267 h 1159933"/>
              <a:gd name="connsiteX2" fmla="*/ 1976091 w 1984558"/>
              <a:gd name="connsiteY2" fmla="*/ 0 h 1159933"/>
              <a:gd name="connsiteX3" fmla="*/ 1984558 w 1984558"/>
              <a:gd name="connsiteY3" fmla="*/ 897466 h 1159933"/>
              <a:gd name="connsiteX4" fmla="*/ 127000 w 1984558"/>
              <a:gd name="connsiteY4" fmla="*/ 1159933 h 1159933"/>
              <a:gd name="connsiteX0" fmla="*/ 108709 w 1984558"/>
              <a:gd name="connsiteY0" fmla="*/ 956733 h 956733"/>
              <a:gd name="connsiteX1" fmla="*/ 0 w 1984558"/>
              <a:gd name="connsiteY1" fmla="*/ 186267 h 956733"/>
              <a:gd name="connsiteX2" fmla="*/ 1976091 w 1984558"/>
              <a:gd name="connsiteY2" fmla="*/ 0 h 956733"/>
              <a:gd name="connsiteX3" fmla="*/ 1984558 w 1984558"/>
              <a:gd name="connsiteY3" fmla="*/ 897466 h 956733"/>
              <a:gd name="connsiteX4" fmla="*/ 108709 w 1984558"/>
              <a:gd name="connsiteY4" fmla="*/ 956733 h 956733"/>
              <a:gd name="connsiteX0" fmla="*/ 108709 w 1984558"/>
              <a:gd name="connsiteY0" fmla="*/ 948266 h 948266"/>
              <a:gd name="connsiteX1" fmla="*/ 0 w 1984558"/>
              <a:gd name="connsiteY1" fmla="*/ 177800 h 948266"/>
              <a:gd name="connsiteX2" fmla="*/ 1875491 w 1984558"/>
              <a:gd name="connsiteY2" fmla="*/ 0 h 948266"/>
              <a:gd name="connsiteX3" fmla="*/ 1984558 w 1984558"/>
              <a:gd name="connsiteY3" fmla="*/ 888999 h 948266"/>
              <a:gd name="connsiteX4" fmla="*/ 108709 w 1984558"/>
              <a:gd name="connsiteY4" fmla="*/ 948266 h 948266"/>
              <a:gd name="connsiteX0" fmla="*/ 108709 w 1893103"/>
              <a:gd name="connsiteY0" fmla="*/ 948266 h 948266"/>
              <a:gd name="connsiteX1" fmla="*/ 0 w 1893103"/>
              <a:gd name="connsiteY1" fmla="*/ 177800 h 948266"/>
              <a:gd name="connsiteX2" fmla="*/ 1875491 w 1893103"/>
              <a:gd name="connsiteY2" fmla="*/ 0 h 948266"/>
              <a:gd name="connsiteX3" fmla="*/ 1893103 w 1893103"/>
              <a:gd name="connsiteY3" fmla="*/ 872066 h 948266"/>
              <a:gd name="connsiteX4" fmla="*/ 108709 w 1893103"/>
              <a:gd name="connsiteY4" fmla="*/ 948266 h 948266"/>
              <a:gd name="connsiteX0" fmla="*/ 108709 w 1938831"/>
              <a:gd name="connsiteY0" fmla="*/ 948266 h 982132"/>
              <a:gd name="connsiteX1" fmla="*/ 0 w 1938831"/>
              <a:gd name="connsiteY1" fmla="*/ 177800 h 982132"/>
              <a:gd name="connsiteX2" fmla="*/ 1875491 w 1938831"/>
              <a:gd name="connsiteY2" fmla="*/ 0 h 982132"/>
              <a:gd name="connsiteX3" fmla="*/ 1938831 w 1938831"/>
              <a:gd name="connsiteY3" fmla="*/ 982132 h 982132"/>
              <a:gd name="connsiteX4" fmla="*/ 108709 w 1938831"/>
              <a:gd name="connsiteY4" fmla="*/ 948266 h 982132"/>
              <a:gd name="connsiteX0" fmla="*/ 117855 w 1938831"/>
              <a:gd name="connsiteY0" fmla="*/ 999066 h 999066"/>
              <a:gd name="connsiteX1" fmla="*/ 0 w 1938831"/>
              <a:gd name="connsiteY1" fmla="*/ 177800 h 999066"/>
              <a:gd name="connsiteX2" fmla="*/ 1875491 w 1938831"/>
              <a:gd name="connsiteY2" fmla="*/ 0 h 999066"/>
              <a:gd name="connsiteX3" fmla="*/ 1938831 w 1938831"/>
              <a:gd name="connsiteY3" fmla="*/ 982132 h 999066"/>
              <a:gd name="connsiteX4" fmla="*/ 117855 w 1938831"/>
              <a:gd name="connsiteY4" fmla="*/ 999066 h 999066"/>
              <a:gd name="connsiteX0" fmla="*/ 117855 w 1938831"/>
              <a:gd name="connsiteY0" fmla="*/ 982133 h 982133"/>
              <a:gd name="connsiteX1" fmla="*/ 0 w 1938831"/>
              <a:gd name="connsiteY1" fmla="*/ 160867 h 982133"/>
              <a:gd name="connsiteX2" fmla="*/ 1784037 w 1938831"/>
              <a:gd name="connsiteY2" fmla="*/ 0 h 982133"/>
              <a:gd name="connsiteX3" fmla="*/ 1938831 w 1938831"/>
              <a:gd name="connsiteY3" fmla="*/ 965199 h 982133"/>
              <a:gd name="connsiteX4" fmla="*/ 117855 w 1938831"/>
              <a:gd name="connsiteY4" fmla="*/ 982133 h 982133"/>
              <a:gd name="connsiteX0" fmla="*/ 117855 w 1801649"/>
              <a:gd name="connsiteY0" fmla="*/ 982133 h 982133"/>
              <a:gd name="connsiteX1" fmla="*/ 0 w 1801649"/>
              <a:gd name="connsiteY1" fmla="*/ 160867 h 982133"/>
              <a:gd name="connsiteX2" fmla="*/ 1784037 w 1801649"/>
              <a:gd name="connsiteY2" fmla="*/ 0 h 982133"/>
              <a:gd name="connsiteX3" fmla="*/ 1801649 w 1801649"/>
              <a:gd name="connsiteY3" fmla="*/ 965199 h 982133"/>
              <a:gd name="connsiteX4" fmla="*/ 117855 w 1801649"/>
              <a:gd name="connsiteY4" fmla="*/ 982133 h 982133"/>
              <a:gd name="connsiteX0" fmla="*/ 108710 w 1801649"/>
              <a:gd name="connsiteY0" fmla="*/ 939800 h 965199"/>
              <a:gd name="connsiteX1" fmla="*/ 0 w 1801649"/>
              <a:gd name="connsiteY1" fmla="*/ 160867 h 965199"/>
              <a:gd name="connsiteX2" fmla="*/ 1784037 w 1801649"/>
              <a:gd name="connsiteY2" fmla="*/ 0 h 965199"/>
              <a:gd name="connsiteX3" fmla="*/ 1801649 w 1801649"/>
              <a:gd name="connsiteY3" fmla="*/ 965199 h 965199"/>
              <a:gd name="connsiteX4" fmla="*/ 108710 w 1801649"/>
              <a:gd name="connsiteY4" fmla="*/ 939800 h 965199"/>
              <a:gd name="connsiteX0" fmla="*/ 108710 w 1784382"/>
              <a:gd name="connsiteY0" fmla="*/ 939800 h 948265"/>
              <a:gd name="connsiteX1" fmla="*/ 0 w 1784382"/>
              <a:gd name="connsiteY1" fmla="*/ 160867 h 948265"/>
              <a:gd name="connsiteX2" fmla="*/ 1784037 w 1784382"/>
              <a:gd name="connsiteY2" fmla="*/ 0 h 948265"/>
              <a:gd name="connsiteX3" fmla="*/ 1774213 w 1784382"/>
              <a:gd name="connsiteY3" fmla="*/ 948265 h 948265"/>
              <a:gd name="connsiteX4" fmla="*/ 108710 w 1784382"/>
              <a:gd name="connsiteY4" fmla="*/ 939800 h 948265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09863 h 939800"/>
              <a:gd name="connsiteX4" fmla="*/ 108710 w 1784748"/>
              <a:gd name="connsiteY4" fmla="*/ 939800 h 939800"/>
              <a:gd name="connsiteX0" fmla="*/ 108710 w 1784748"/>
              <a:gd name="connsiteY0" fmla="*/ 939800 h 939800"/>
              <a:gd name="connsiteX1" fmla="*/ 0 w 1784748"/>
              <a:gd name="connsiteY1" fmla="*/ 160867 h 939800"/>
              <a:gd name="connsiteX2" fmla="*/ 1784037 w 1784748"/>
              <a:gd name="connsiteY2" fmla="*/ 0 h 939800"/>
              <a:gd name="connsiteX3" fmla="*/ 1783007 w 1784748"/>
              <a:gd name="connsiteY3" fmla="*/ 858711 h 939800"/>
              <a:gd name="connsiteX4" fmla="*/ 108710 w 1784748"/>
              <a:gd name="connsiteY4" fmla="*/ 939800 h 939800"/>
              <a:gd name="connsiteX0" fmla="*/ 108710 w 1783007"/>
              <a:gd name="connsiteY0" fmla="*/ 923518 h 923518"/>
              <a:gd name="connsiteX1" fmla="*/ 0 w 1783007"/>
              <a:gd name="connsiteY1" fmla="*/ 144585 h 923518"/>
              <a:gd name="connsiteX2" fmla="*/ 1572998 w 1783007"/>
              <a:gd name="connsiteY2" fmla="*/ 0 h 923518"/>
              <a:gd name="connsiteX3" fmla="*/ 1783007 w 1783007"/>
              <a:gd name="connsiteY3" fmla="*/ 842429 h 923518"/>
              <a:gd name="connsiteX4" fmla="*/ 108710 w 1783007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752876 h 923518"/>
              <a:gd name="connsiteX4" fmla="*/ 108710 w 1573226"/>
              <a:gd name="connsiteY4" fmla="*/ 923518 h 923518"/>
              <a:gd name="connsiteX0" fmla="*/ 108710 w 1573226"/>
              <a:gd name="connsiteY0" fmla="*/ 923518 h 923518"/>
              <a:gd name="connsiteX1" fmla="*/ 0 w 1573226"/>
              <a:gd name="connsiteY1" fmla="*/ 144585 h 923518"/>
              <a:gd name="connsiteX2" fmla="*/ 1572998 w 1573226"/>
              <a:gd name="connsiteY2" fmla="*/ 0 h 923518"/>
              <a:gd name="connsiteX3" fmla="*/ 1554382 w 1573226"/>
              <a:gd name="connsiteY3" fmla="*/ 858712 h 923518"/>
              <a:gd name="connsiteX4" fmla="*/ 108710 w 1573226"/>
              <a:gd name="connsiteY4" fmla="*/ 923518 h 923518"/>
              <a:gd name="connsiteX0" fmla="*/ 99917 w 1573226"/>
              <a:gd name="connsiteY0" fmla="*/ 866529 h 866529"/>
              <a:gd name="connsiteX1" fmla="*/ 0 w 1573226"/>
              <a:gd name="connsiteY1" fmla="*/ 144585 h 866529"/>
              <a:gd name="connsiteX2" fmla="*/ 1572998 w 1573226"/>
              <a:gd name="connsiteY2" fmla="*/ 0 h 866529"/>
              <a:gd name="connsiteX3" fmla="*/ 1554382 w 1573226"/>
              <a:gd name="connsiteY3" fmla="*/ 858712 h 866529"/>
              <a:gd name="connsiteX4" fmla="*/ 99917 w 1573226"/>
              <a:gd name="connsiteY4" fmla="*/ 866529 h 8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226" h="866529">
                <a:moveTo>
                  <a:pt x="99917" y="866529"/>
                </a:moveTo>
                <a:lnTo>
                  <a:pt x="0" y="144585"/>
                </a:lnTo>
                <a:lnTo>
                  <a:pt x="1572998" y="0"/>
                </a:lnTo>
                <a:cubicBezTo>
                  <a:pt x="1575820" y="381000"/>
                  <a:pt x="1551560" y="477712"/>
                  <a:pt x="1554382" y="858712"/>
                </a:cubicBezTo>
                <a:lnTo>
                  <a:pt x="99917" y="8665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3675" dist="23000" dir="5400000" sx="102000" sy="102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320" y="6169620"/>
            <a:ext cx="1228890" cy="733755"/>
          </a:xfrm>
          <a:prstGeom prst="rect">
            <a:avLst/>
          </a:prstGeom>
        </p:spPr>
      </p:pic>
      <p:sp>
        <p:nvSpPr>
          <p:cNvPr id="14" name="Rechthoek 4"/>
          <p:cNvSpPr/>
          <p:nvPr/>
        </p:nvSpPr>
        <p:spPr>
          <a:xfrm>
            <a:off x="359301" y="271443"/>
            <a:ext cx="5328980" cy="53515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prstClr val="white"/>
                </a:solidFill>
              </a:rPr>
              <a:t>Sample - Weighting</a:t>
            </a:r>
            <a:endParaRPr lang="en-GB" sz="2400" b="1" dirty="0">
              <a:solidFill>
                <a:prstClr val="white"/>
              </a:solidFill>
            </a:endParaRPr>
          </a:p>
        </p:txBody>
      </p:sp>
      <p:sp>
        <p:nvSpPr>
          <p:cNvPr id="23" name="Rechthoek 4"/>
          <p:cNvSpPr/>
          <p:nvPr/>
        </p:nvSpPr>
        <p:spPr>
          <a:xfrm>
            <a:off x="359301" y="271443"/>
            <a:ext cx="5328980" cy="535159"/>
          </a:xfrm>
          <a:prstGeom prst="rect">
            <a:avLst/>
          </a:prstGeom>
          <a:solidFill>
            <a:sysClr val="windowText" lastClr="00000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Sample - Weighting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2879103412"/>
              </p:ext>
            </p:extLst>
          </p:nvPr>
        </p:nvGraphicFramePr>
        <p:xfrm>
          <a:off x="3703530" y="104370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853806"/>
              </p:ext>
            </p:extLst>
          </p:nvPr>
        </p:nvGraphicFramePr>
        <p:xfrm>
          <a:off x="135626" y="2340686"/>
          <a:ext cx="4550673" cy="2062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81889"/>
                <a:gridCol w="1784392"/>
                <a:gridCol w="1784392"/>
              </a:tblGrid>
              <a:tr h="370840">
                <a:tc>
                  <a:txBody>
                    <a:bodyPr/>
                    <a:lstStyle/>
                    <a:p>
                      <a:endParaRPr lang="nl-BE" sz="1800" b="1" kern="1200" dirty="0">
                        <a:solidFill>
                          <a:schemeClr val="dk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GB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Unweighted</a:t>
                      </a:r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screened sample</a:t>
                      </a:r>
                      <a:endParaRPr lang="nl-BE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GB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Weighted and grossed</a:t>
                      </a:r>
                      <a:endParaRPr lang="nl-BE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Italy</a:t>
                      </a:r>
                      <a:endParaRPr lang="nl-B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510 (32.5%)</a:t>
                      </a:r>
                      <a:endParaRPr lang="nl-B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24.3m (52.9%)</a:t>
                      </a:r>
                      <a:endParaRPr lang="nl-B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Norway</a:t>
                      </a:r>
                      <a:endParaRPr lang="nl-B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502 (31.9%)</a:t>
                      </a:r>
                      <a:endParaRPr lang="nl-B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1.5m (3.3%)</a:t>
                      </a:r>
                      <a:endParaRPr lang="nl-B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Poland</a:t>
                      </a:r>
                      <a:endParaRPr lang="nl-B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558 (35.6%)</a:t>
                      </a:r>
                      <a:endParaRPr lang="nl-B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20.1m (43.8%)</a:t>
                      </a:r>
                      <a:endParaRPr lang="nl-B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nl-B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1,569 respondents</a:t>
                      </a:r>
                      <a:endParaRPr lang="nl-B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GB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45.9m people</a:t>
                      </a:r>
                      <a:endParaRPr lang="nl-B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23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2"/>
          <p:cNvSpPr txBox="1">
            <a:spLocks/>
          </p:cNvSpPr>
          <p:nvPr/>
        </p:nvSpPr>
        <p:spPr>
          <a:xfrm>
            <a:off x="2547244" y="2288543"/>
            <a:ext cx="5473165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defPPr>
              <a:defRPr lang="nl-BE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2000" b="1">
                <a:solidFill>
                  <a:prstClr val="whit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dirty="0"/>
              <a:t>BACKGROUND &amp; OBJECTIVES OVERVIEW</a:t>
            </a:r>
          </a:p>
        </p:txBody>
      </p:sp>
      <p:sp>
        <p:nvSpPr>
          <p:cNvPr id="14" name="Text Placeholder 22"/>
          <p:cNvSpPr txBox="1">
            <a:spLocks/>
          </p:cNvSpPr>
          <p:nvPr/>
        </p:nvSpPr>
        <p:spPr>
          <a:xfrm>
            <a:off x="2547244" y="2795817"/>
            <a:ext cx="4131259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prstClr val="white"/>
                </a:solidFill>
              </a:rPr>
              <a:t>METHOD</a:t>
            </a:r>
            <a:r>
              <a:rPr lang="en-US" sz="2000" dirty="0" smtClean="0">
                <a:solidFill>
                  <a:prstClr val="white"/>
                </a:solidFill>
              </a:rPr>
              <a:t>, SAMPLE, WEIGHTING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7" name="Text Placeholder 22"/>
          <p:cNvSpPr txBox="1">
            <a:spLocks/>
          </p:cNvSpPr>
          <p:nvPr/>
        </p:nvSpPr>
        <p:spPr>
          <a:xfrm>
            <a:off x="2547244" y="3303091"/>
            <a:ext cx="4624215" cy="362304"/>
          </a:xfrm>
          <a:prstGeom prst="rect">
            <a:avLst/>
          </a:prstGeom>
          <a:solidFill>
            <a:srgbClr val="20467C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AWARENESS, USAGE &amp; ATTITUDES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8" name="Text Placeholder 22"/>
          <p:cNvSpPr txBox="1">
            <a:spLocks/>
          </p:cNvSpPr>
          <p:nvPr/>
        </p:nvSpPr>
        <p:spPr>
          <a:xfrm>
            <a:off x="2547244" y="3810365"/>
            <a:ext cx="2347630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SITE ACTIVATION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9" name="Text Placeholder 22"/>
          <p:cNvSpPr txBox="1">
            <a:spLocks/>
          </p:cNvSpPr>
          <p:nvPr/>
        </p:nvSpPr>
        <p:spPr>
          <a:xfrm>
            <a:off x="2547244" y="4317639"/>
            <a:ext cx="3679212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AREAS FOR IMPROVEMENT</a:t>
            </a:r>
            <a:endParaRPr lang="en-GB" sz="2000" dirty="0"/>
          </a:p>
        </p:txBody>
      </p:sp>
      <p:sp>
        <p:nvSpPr>
          <p:cNvPr id="20" name="Text Placeholder 22"/>
          <p:cNvSpPr txBox="1">
            <a:spLocks/>
          </p:cNvSpPr>
          <p:nvPr/>
        </p:nvSpPr>
        <p:spPr>
          <a:xfrm>
            <a:off x="2547244" y="4824913"/>
            <a:ext cx="886909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prstClr val="white"/>
                </a:solidFill>
              </a:rPr>
              <a:t>Q &amp; A</a:t>
            </a:r>
          </a:p>
        </p:txBody>
      </p:sp>
      <p:sp>
        <p:nvSpPr>
          <p:cNvPr id="21" name="Text Placeholder 22"/>
          <p:cNvSpPr txBox="1">
            <a:spLocks/>
          </p:cNvSpPr>
          <p:nvPr/>
        </p:nvSpPr>
        <p:spPr>
          <a:xfrm>
            <a:off x="2547244" y="5332187"/>
            <a:ext cx="1495872" cy="362304"/>
          </a:xfrm>
          <a:prstGeom prst="rect">
            <a:avLst/>
          </a:prstGeom>
          <a:solidFill>
            <a:srgbClr val="D9D9D9"/>
          </a:solidFill>
        </p:spPr>
        <p:txBody>
          <a:bodyPr wrap="none" tIns="18000" bIns="3600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prstClr val="white"/>
                </a:solidFill>
              </a:rPr>
              <a:t>APPENDIX</a:t>
            </a:r>
            <a:endParaRPr lang="en-US" sz="2000" dirty="0">
              <a:solidFill>
                <a:prstClr val="white"/>
              </a:solidFill>
            </a:endParaRPr>
          </a:p>
        </p:txBody>
      </p:sp>
      <p:pic>
        <p:nvPicPr>
          <p:cNvPr id="9" name="Picture 8" descr="logo_ic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18" y="6424988"/>
            <a:ext cx="323523" cy="31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7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nSites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8200"/>
      </a:accent1>
      <a:accent2>
        <a:srgbClr val="65BBD0"/>
      </a:accent2>
      <a:accent3>
        <a:srgbClr val="F34256"/>
      </a:accent3>
      <a:accent4>
        <a:srgbClr val="20467C"/>
      </a:accent4>
      <a:accent5>
        <a:srgbClr val="F3A9C7"/>
      </a:accent5>
      <a:accent6>
        <a:srgbClr val="FBD56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nSites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8200"/>
      </a:accent1>
      <a:accent2>
        <a:srgbClr val="65BBD0"/>
      </a:accent2>
      <a:accent3>
        <a:srgbClr val="F34256"/>
      </a:accent3>
      <a:accent4>
        <a:srgbClr val="20467C"/>
      </a:accent4>
      <a:accent5>
        <a:srgbClr val="F3A9C7"/>
      </a:accent5>
      <a:accent6>
        <a:srgbClr val="FBD560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1555</TotalTime>
  <Words>3895</Words>
  <Application>Microsoft Office PowerPoint</Application>
  <PresentationFormat>On-screen Show (4:3)</PresentationFormat>
  <Paragraphs>983</Paragraphs>
  <Slides>44</Slides>
  <Notes>32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InSites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Frederico Goncalves</dc:creator>
  <cp:lastModifiedBy>Youlzari, Amit</cp:lastModifiedBy>
  <cp:revision>115</cp:revision>
  <cp:lastPrinted>2014-07-31T14:27:13Z</cp:lastPrinted>
  <dcterms:created xsi:type="dcterms:W3CDTF">2014-07-12T08:21:55Z</dcterms:created>
  <dcterms:modified xsi:type="dcterms:W3CDTF">2015-01-23T13:55:00Z</dcterms:modified>
</cp:coreProperties>
</file>